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slideLayouts/slideLayout25.xml" ContentType="application/vnd.openxmlformats-officedocument.presentationml.slideLayout+xml"/>
  <Override PartName="/ppt/theme/theme9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10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11.xml" ContentType="application/vnd.openxmlformats-officedocument.theme+xml"/>
  <Override PartName="/ppt/slideLayouts/slideLayout36.xml" ContentType="application/vnd.openxmlformats-officedocument.presentationml.slideLayout+xml"/>
  <Override PartName="/ppt/theme/theme1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6.xml" ContentType="application/vnd.openxmlformats-officedocument.theme+xml"/>
  <Override PartName="/ppt/slideLayouts/slideLayout50.xml" ContentType="application/vnd.openxmlformats-officedocument.presentationml.slideLayout+xml"/>
  <Override PartName="/ppt/theme/theme17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8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9.xml" ContentType="application/vnd.openxmlformats-officedocument.theme+xml"/>
  <Override PartName="/ppt/slideLayouts/slideLayout57.xml" ContentType="application/vnd.openxmlformats-officedocument.presentationml.slideLayout+xml"/>
  <Override PartName="/ppt/theme/theme20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1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737" r:id="rId2"/>
    <p:sldMasterId id="2147483747" r:id="rId3"/>
    <p:sldMasterId id="2147483749" r:id="rId4"/>
    <p:sldMasterId id="2147483751" r:id="rId5"/>
    <p:sldMasterId id="2147483757" r:id="rId6"/>
    <p:sldMasterId id="2147483759" r:id="rId7"/>
    <p:sldMasterId id="2147483761" r:id="rId8"/>
    <p:sldMasterId id="2147483763" r:id="rId9"/>
    <p:sldMasterId id="2147483766" r:id="rId10"/>
    <p:sldMasterId id="2147483772" r:id="rId11"/>
    <p:sldMasterId id="2147483782" r:id="rId12"/>
    <p:sldMasterId id="2147483785" r:id="rId13"/>
    <p:sldMasterId id="2147483800" r:id="rId14"/>
    <p:sldMasterId id="2147483804" r:id="rId15"/>
    <p:sldMasterId id="2147483810" r:id="rId16"/>
    <p:sldMasterId id="2147483815" r:id="rId17"/>
    <p:sldMasterId id="2147483817" r:id="rId18"/>
    <p:sldMasterId id="2147483822" r:id="rId19"/>
    <p:sldMasterId id="2147483828" r:id="rId20"/>
    <p:sldMasterId id="2147483831" r:id="rId21"/>
    <p:sldMasterId id="2147483845" r:id="rId22"/>
  </p:sldMasterIdLst>
  <p:notesMasterIdLst>
    <p:notesMasterId r:id="rId107"/>
  </p:notesMasterIdLst>
  <p:handoutMasterIdLst>
    <p:handoutMasterId r:id="rId108"/>
  </p:handoutMasterIdLst>
  <p:sldIdLst>
    <p:sldId id="1478" r:id="rId23"/>
    <p:sldId id="1479" r:id="rId24"/>
    <p:sldId id="1525" r:id="rId25"/>
    <p:sldId id="1700" r:id="rId26"/>
    <p:sldId id="1701" r:id="rId27"/>
    <p:sldId id="1702" r:id="rId28"/>
    <p:sldId id="1703" r:id="rId29"/>
    <p:sldId id="1704" r:id="rId30"/>
    <p:sldId id="1705" r:id="rId31"/>
    <p:sldId id="1706" r:id="rId32"/>
    <p:sldId id="1707" r:id="rId33"/>
    <p:sldId id="1708" r:id="rId34"/>
    <p:sldId id="1709" r:id="rId35"/>
    <p:sldId id="1710" r:id="rId36"/>
    <p:sldId id="1711" r:id="rId37"/>
    <p:sldId id="1557" r:id="rId38"/>
    <p:sldId id="1712" r:id="rId39"/>
    <p:sldId id="1713" r:id="rId40"/>
    <p:sldId id="1714" r:id="rId41"/>
    <p:sldId id="1715" r:id="rId42"/>
    <p:sldId id="1727" r:id="rId43"/>
    <p:sldId id="1728" r:id="rId44"/>
    <p:sldId id="1729" r:id="rId45"/>
    <p:sldId id="1730" r:id="rId46"/>
    <p:sldId id="1731" r:id="rId47"/>
    <p:sldId id="1732" r:id="rId48"/>
    <p:sldId id="1733" r:id="rId49"/>
    <p:sldId id="1737" r:id="rId50"/>
    <p:sldId id="1741" r:id="rId51"/>
    <p:sldId id="1743" r:id="rId52"/>
    <p:sldId id="1745" r:id="rId53"/>
    <p:sldId id="1746" r:id="rId54"/>
    <p:sldId id="1747" r:id="rId55"/>
    <p:sldId id="1748" r:id="rId56"/>
    <p:sldId id="1749" r:id="rId57"/>
    <p:sldId id="1750" r:id="rId58"/>
    <p:sldId id="1657" r:id="rId59"/>
    <p:sldId id="1658" r:id="rId60"/>
    <p:sldId id="1659" r:id="rId61"/>
    <p:sldId id="1664" r:id="rId62"/>
    <p:sldId id="1665" r:id="rId63"/>
    <p:sldId id="1666" r:id="rId64"/>
    <p:sldId id="1667" r:id="rId65"/>
    <p:sldId id="1699" r:id="rId66"/>
    <p:sldId id="1751" r:id="rId67"/>
    <p:sldId id="1669" r:id="rId68"/>
    <p:sldId id="1670" r:id="rId69"/>
    <p:sldId id="1671" r:id="rId70"/>
    <p:sldId id="1672" r:id="rId71"/>
    <p:sldId id="1673" r:id="rId72"/>
    <p:sldId id="1674" r:id="rId73"/>
    <p:sldId id="1675" r:id="rId74"/>
    <p:sldId id="1676" r:id="rId75"/>
    <p:sldId id="1677" r:id="rId76"/>
    <p:sldId id="1678" r:id="rId77"/>
    <p:sldId id="1679" r:id="rId78"/>
    <p:sldId id="1680" r:id="rId79"/>
    <p:sldId id="1681" r:id="rId80"/>
    <p:sldId id="1682" r:id="rId81"/>
    <p:sldId id="1683" r:id="rId82"/>
    <p:sldId id="1684" r:id="rId83"/>
    <p:sldId id="1685" r:id="rId84"/>
    <p:sldId id="1686" r:id="rId85"/>
    <p:sldId id="1687" r:id="rId86"/>
    <p:sldId id="1688" r:id="rId87"/>
    <p:sldId id="1689" r:id="rId88"/>
    <p:sldId id="1690" r:id="rId89"/>
    <p:sldId id="1691" r:id="rId90"/>
    <p:sldId id="1692" r:id="rId91"/>
    <p:sldId id="1693" r:id="rId92"/>
    <p:sldId id="1694" r:id="rId93"/>
    <p:sldId id="1695" r:id="rId94"/>
    <p:sldId id="1696" r:id="rId95"/>
    <p:sldId id="1697" r:id="rId96"/>
    <p:sldId id="1698" r:id="rId97"/>
    <p:sldId id="1550" r:id="rId98"/>
    <p:sldId id="1551" r:id="rId99"/>
    <p:sldId id="1552" r:id="rId100"/>
    <p:sldId id="1553" r:id="rId101"/>
    <p:sldId id="1554" r:id="rId102"/>
    <p:sldId id="1555" r:id="rId103"/>
    <p:sldId id="1556" r:id="rId104"/>
    <p:sldId id="1752" r:id="rId105"/>
    <p:sldId id="1482" r:id="rId106"/>
  </p:sldIdLst>
  <p:sldSz cx="9144000" cy="6858000" type="screen4x3"/>
  <p:notesSz cx="10234613" cy="14662150"/>
  <p:kinsoku lang="ja-JP" invalStChars="" invalEndChars="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Seção Padrão" id="{E2B53597-3C28-4300-9E7F-7C02109BF2D5}">
          <p14:sldIdLst>
            <p14:sldId id="1478"/>
            <p14:sldId id="1479"/>
            <p14:sldId id="1525"/>
            <p14:sldId id="1700"/>
            <p14:sldId id="1701"/>
            <p14:sldId id="1702"/>
            <p14:sldId id="1703"/>
            <p14:sldId id="1704"/>
            <p14:sldId id="1705"/>
            <p14:sldId id="1706"/>
            <p14:sldId id="1707"/>
            <p14:sldId id="1708"/>
            <p14:sldId id="1709"/>
            <p14:sldId id="1710"/>
            <p14:sldId id="1711"/>
            <p14:sldId id="1557"/>
            <p14:sldId id="1712"/>
            <p14:sldId id="1713"/>
            <p14:sldId id="1714"/>
            <p14:sldId id="1715"/>
            <p14:sldId id="1727"/>
            <p14:sldId id="1728"/>
            <p14:sldId id="1729"/>
            <p14:sldId id="1730"/>
            <p14:sldId id="1731"/>
            <p14:sldId id="1732"/>
            <p14:sldId id="1733"/>
            <p14:sldId id="1737"/>
            <p14:sldId id="1741"/>
            <p14:sldId id="1743"/>
            <p14:sldId id="1745"/>
            <p14:sldId id="1746"/>
            <p14:sldId id="1747"/>
            <p14:sldId id="1748"/>
            <p14:sldId id="1749"/>
            <p14:sldId id="1750"/>
          </p14:sldIdLst>
        </p14:section>
        <p14:section name="Grafo do Conhecimento" id="{8E32AFFC-9FA3-4024-9FBE-B54080BDB8E9}">
          <p14:sldIdLst>
            <p14:sldId id="1657"/>
            <p14:sldId id="1658"/>
            <p14:sldId id="1659"/>
          </p14:sldIdLst>
        </p14:section>
        <p14:section name="Tecnologia" id="{53F40650-7E4D-4C4C-AC18-F17A4F2C5523}">
          <p14:sldIdLst>
            <p14:sldId id="1664"/>
            <p14:sldId id="1665"/>
            <p14:sldId id="1666"/>
            <p14:sldId id="1667"/>
            <p14:sldId id="1699"/>
            <p14:sldId id="1751"/>
            <p14:sldId id="1669"/>
            <p14:sldId id="1670"/>
            <p14:sldId id="1671"/>
            <p14:sldId id="1672"/>
            <p14:sldId id="1673"/>
            <p14:sldId id="1674"/>
            <p14:sldId id="1675"/>
            <p14:sldId id="1676"/>
            <p14:sldId id="1677"/>
            <p14:sldId id="1678"/>
            <p14:sldId id="1679"/>
            <p14:sldId id="1680"/>
            <p14:sldId id="1681"/>
            <p14:sldId id="1682"/>
            <p14:sldId id="1683"/>
            <p14:sldId id="1684"/>
            <p14:sldId id="1685"/>
            <p14:sldId id="1686"/>
            <p14:sldId id="1687"/>
            <p14:sldId id="1688"/>
            <p14:sldId id="1689"/>
            <p14:sldId id="1690"/>
            <p14:sldId id="1691"/>
            <p14:sldId id="1692"/>
            <p14:sldId id="1693"/>
            <p14:sldId id="1694"/>
            <p14:sldId id="1695"/>
            <p14:sldId id="1696"/>
            <p14:sldId id="1697"/>
            <p14:sldId id="1698"/>
            <p14:sldId id="1550"/>
            <p14:sldId id="1551"/>
            <p14:sldId id="1552"/>
            <p14:sldId id="1553"/>
            <p14:sldId id="1554"/>
            <p14:sldId id="1555"/>
            <p14:sldId id="1556"/>
            <p14:sldId id="1752"/>
            <p14:sldId id="1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7C80"/>
    <a:srgbClr val="66FF99"/>
    <a:srgbClr val="FF9900"/>
    <a:srgbClr val="FF0066"/>
    <a:srgbClr val="FFFF00"/>
    <a:srgbClr val="FFFF99"/>
    <a:srgbClr val="FFCC66"/>
    <a:srgbClr val="CC66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6531" autoAdjust="0"/>
  </p:normalViewPr>
  <p:slideViewPr>
    <p:cSldViewPr>
      <p:cViewPr varScale="1">
        <p:scale>
          <a:sx n="92" d="100"/>
          <a:sy n="92" d="100"/>
        </p:scale>
        <p:origin x="55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022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6944"/>
    </p:cViewPr>
  </p:sorterViewPr>
  <p:notesViewPr>
    <p:cSldViewPr>
      <p:cViewPr>
        <p:scale>
          <a:sx n="48" d="100"/>
          <a:sy n="48" d="100"/>
        </p:scale>
        <p:origin x="2898" y="24"/>
      </p:cViewPr>
      <p:guideLst>
        <p:guide orient="horz" pos="4619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4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63" Type="http://schemas.openxmlformats.org/officeDocument/2006/relationships/slide" Target="slides/slide41.xml"/><Relationship Id="rId68" Type="http://schemas.openxmlformats.org/officeDocument/2006/relationships/slide" Target="slides/slide46.xml"/><Relationship Id="rId84" Type="http://schemas.openxmlformats.org/officeDocument/2006/relationships/slide" Target="slides/slide62.xml"/><Relationship Id="rId89" Type="http://schemas.openxmlformats.org/officeDocument/2006/relationships/slide" Target="slides/slide67.xml"/><Relationship Id="rId1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7.xml"/><Relationship Id="rId107" Type="http://schemas.openxmlformats.org/officeDocument/2006/relationships/notesMaster" Target="notesMasters/notesMaster1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53" Type="http://schemas.openxmlformats.org/officeDocument/2006/relationships/slide" Target="slides/slide31.xml"/><Relationship Id="rId58" Type="http://schemas.openxmlformats.org/officeDocument/2006/relationships/slide" Target="slides/slide36.xml"/><Relationship Id="rId66" Type="http://schemas.openxmlformats.org/officeDocument/2006/relationships/slide" Target="slides/slide44.xml"/><Relationship Id="rId74" Type="http://schemas.openxmlformats.org/officeDocument/2006/relationships/slide" Target="slides/slide52.xml"/><Relationship Id="rId79" Type="http://schemas.openxmlformats.org/officeDocument/2006/relationships/slide" Target="slides/slide57.xml"/><Relationship Id="rId87" Type="http://schemas.openxmlformats.org/officeDocument/2006/relationships/slide" Target="slides/slide65.xml"/><Relationship Id="rId102" Type="http://schemas.openxmlformats.org/officeDocument/2006/relationships/slide" Target="slides/slide80.xml"/><Relationship Id="rId11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9.xml"/><Relationship Id="rId82" Type="http://schemas.openxmlformats.org/officeDocument/2006/relationships/slide" Target="slides/slide60.xml"/><Relationship Id="rId90" Type="http://schemas.openxmlformats.org/officeDocument/2006/relationships/slide" Target="slides/slide68.xml"/><Relationship Id="rId95" Type="http://schemas.openxmlformats.org/officeDocument/2006/relationships/slide" Target="slides/slide73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56" Type="http://schemas.openxmlformats.org/officeDocument/2006/relationships/slide" Target="slides/slide34.xml"/><Relationship Id="rId64" Type="http://schemas.openxmlformats.org/officeDocument/2006/relationships/slide" Target="slides/slide42.xml"/><Relationship Id="rId69" Type="http://schemas.openxmlformats.org/officeDocument/2006/relationships/slide" Target="slides/slide47.xml"/><Relationship Id="rId77" Type="http://schemas.openxmlformats.org/officeDocument/2006/relationships/slide" Target="slides/slide55.xml"/><Relationship Id="rId100" Type="http://schemas.openxmlformats.org/officeDocument/2006/relationships/slide" Target="slides/slide78.xml"/><Relationship Id="rId105" Type="http://schemas.openxmlformats.org/officeDocument/2006/relationships/slide" Target="slides/slide8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9.xml"/><Relationship Id="rId72" Type="http://schemas.openxmlformats.org/officeDocument/2006/relationships/slide" Target="slides/slide50.xml"/><Relationship Id="rId80" Type="http://schemas.openxmlformats.org/officeDocument/2006/relationships/slide" Target="slides/slide58.xml"/><Relationship Id="rId85" Type="http://schemas.openxmlformats.org/officeDocument/2006/relationships/slide" Target="slides/slide63.xml"/><Relationship Id="rId93" Type="http://schemas.openxmlformats.org/officeDocument/2006/relationships/slide" Target="slides/slide71.xml"/><Relationship Id="rId98" Type="http://schemas.openxmlformats.org/officeDocument/2006/relationships/slide" Target="slides/slide76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59" Type="http://schemas.openxmlformats.org/officeDocument/2006/relationships/slide" Target="slides/slide37.xml"/><Relationship Id="rId67" Type="http://schemas.openxmlformats.org/officeDocument/2006/relationships/slide" Target="slides/slide45.xml"/><Relationship Id="rId103" Type="http://schemas.openxmlformats.org/officeDocument/2006/relationships/slide" Target="slides/slide81.xml"/><Relationship Id="rId108" Type="http://schemas.openxmlformats.org/officeDocument/2006/relationships/handoutMaster" Target="handoutMasters/handoutMaster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9.xml"/><Relationship Id="rId54" Type="http://schemas.openxmlformats.org/officeDocument/2006/relationships/slide" Target="slides/slide32.xml"/><Relationship Id="rId62" Type="http://schemas.openxmlformats.org/officeDocument/2006/relationships/slide" Target="slides/slide40.xml"/><Relationship Id="rId70" Type="http://schemas.openxmlformats.org/officeDocument/2006/relationships/slide" Target="slides/slide48.xml"/><Relationship Id="rId75" Type="http://schemas.openxmlformats.org/officeDocument/2006/relationships/slide" Target="slides/slide53.xml"/><Relationship Id="rId83" Type="http://schemas.openxmlformats.org/officeDocument/2006/relationships/slide" Target="slides/slide61.xml"/><Relationship Id="rId88" Type="http://schemas.openxmlformats.org/officeDocument/2006/relationships/slide" Target="slides/slide66.xml"/><Relationship Id="rId91" Type="http://schemas.openxmlformats.org/officeDocument/2006/relationships/slide" Target="slides/slide69.xml"/><Relationship Id="rId96" Type="http://schemas.openxmlformats.org/officeDocument/2006/relationships/slide" Target="slides/slide74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Relationship Id="rId57" Type="http://schemas.openxmlformats.org/officeDocument/2006/relationships/slide" Target="slides/slide35.xml"/><Relationship Id="rId106" Type="http://schemas.openxmlformats.org/officeDocument/2006/relationships/slide" Target="slides/slide8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slide" Target="slides/slide30.xml"/><Relationship Id="rId60" Type="http://schemas.openxmlformats.org/officeDocument/2006/relationships/slide" Target="slides/slide38.xml"/><Relationship Id="rId65" Type="http://schemas.openxmlformats.org/officeDocument/2006/relationships/slide" Target="slides/slide43.xml"/><Relationship Id="rId73" Type="http://schemas.openxmlformats.org/officeDocument/2006/relationships/slide" Target="slides/slide51.xml"/><Relationship Id="rId78" Type="http://schemas.openxmlformats.org/officeDocument/2006/relationships/slide" Target="slides/slide56.xml"/><Relationship Id="rId81" Type="http://schemas.openxmlformats.org/officeDocument/2006/relationships/slide" Target="slides/slide59.xml"/><Relationship Id="rId86" Type="http://schemas.openxmlformats.org/officeDocument/2006/relationships/slide" Target="slides/slide64.xml"/><Relationship Id="rId94" Type="http://schemas.openxmlformats.org/officeDocument/2006/relationships/slide" Target="slides/slide72.xml"/><Relationship Id="rId99" Type="http://schemas.openxmlformats.org/officeDocument/2006/relationships/slide" Target="slides/slide77.xml"/><Relationship Id="rId101" Type="http://schemas.openxmlformats.org/officeDocument/2006/relationships/slide" Target="slides/slide7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7.xml"/><Relationship Id="rId109" Type="http://schemas.openxmlformats.org/officeDocument/2006/relationships/presProps" Target="presProps.xml"/><Relationship Id="rId34" Type="http://schemas.openxmlformats.org/officeDocument/2006/relationships/slide" Target="slides/slide12.xml"/><Relationship Id="rId50" Type="http://schemas.openxmlformats.org/officeDocument/2006/relationships/slide" Target="slides/slide28.xml"/><Relationship Id="rId55" Type="http://schemas.openxmlformats.org/officeDocument/2006/relationships/slide" Target="slides/slide33.xml"/><Relationship Id="rId76" Type="http://schemas.openxmlformats.org/officeDocument/2006/relationships/slide" Target="slides/slide54.xml"/><Relationship Id="rId97" Type="http://schemas.openxmlformats.org/officeDocument/2006/relationships/slide" Target="slides/slide75.xml"/><Relationship Id="rId104" Type="http://schemas.openxmlformats.org/officeDocument/2006/relationships/slide" Target="slides/slide82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9.xml"/><Relationship Id="rId92" Type="http://schemas.openxmlformats.org/officeDocument/2006/relationships/slide" Target="slides/slide70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theme" Target="../theme/theme2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83" y="221633"/>
            <a:ext cx="9552304" cy="96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Group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22868"/>
              </p:ext>
            </p:extLst>
          </p:nvPr>
        </p:nvGraphicFramePr>
        <p:xfrm>
          <a:off x="243476" y="13574621"/>
          <a:ext cx="9872137" cy="684225"/>
        </p:xfrm>
        <a:graphic>
          <a:graphicData uri="http://schemas.openxmlformats.org/drawingml/2006/table">
            <a:tbl>
              <a:tblPr/>
              <a:tblGrid>
                <a:gridCol w="8462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42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MBA em Big Data (Data Science)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Regina Claudia Cantele</a:t>
                      </a:r>
                    </a:p>
                  </a:txBody>
                  <a:tcPr marL="136462" marR="136462" marT="94257" marB="94257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2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anose="020B0504020202060204" pitchFamily="34" charset="0"/>
                      </a:endParaRPr>
                    </a:p>
                  </a:txBody>
                  <a:tcPr marL="136462" marR="136462" marT="94257" marB="94257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Rectangle 13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393347" y="13146981"/>
            <a:ext cx="4591362" cy="1053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65315" tIns="82658" rIns="165315" bIns="82658" numCol="1" anchor="b" anchorCtr="0" compatLnSpc="1">
            <a:prstTxWarp prst="textNoShape">
              <a:avLst/>
            </a:prstTxWarp>
          </a:bodyPr>
          <a:lstStyle>
            <a:lvl1pPr algn="r">
              <a:defRPr sz="19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Página - </a:t>
            </a:r>
            <a:fld id="{6BF9893E-F767-4E13-8E9D-88AB787E7990}" type="slidenum"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‹nº›</a:t>
            </a:fld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061705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693863" y="1281113"/>
            <a:ext cx="6846887" cy="5133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63727" y="6969860"/>
            <a:ext cx="7507160" cy="616983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133165" tIns="65414" rIns="133165" bIns="654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9412455" y="14053481"/>
            <a:ext cx="717772" cy="4706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33165" tIns="65414" rIns="133165" bIns="65414" anchor="ctr">
            <a:spAutoFit/>
          </a:bodyPr>
          <a:lstStyle/>
          <a:p>
            <a:pPr algn="r">
              <a:defRPr/>
            </a:pPr>
            <a:fld id="{9BD2E22B-8364-4D6D-9D2D-CC7539FD2EF6}" type="slidenum">
              <a:rPr lang="pt-BR" sz="2200">
                <a:latin typeface="Arial Unicode MS" pitchFamily="34" charset="-128"/>
                <a:cs typeface="Calibri" panose="020F0502020204030204" pitchFamily="34" charset="0"/>
              </a:rPr>
              <a:pPr algn="r">
                <a:defRPr/>
              </a:pPr>
              <a:t>‹nº›</a:t>
            </a:fld>
            <a:endParaRPr lang="pt-BR" sz="2200" dirty="0">
              <a:latin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957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Unicode MS" pitchFamily="34" charset="-128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Unicode MS" pitchFamily="34" charset="-128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Unicode MS" pitchFamily="34" charset="-128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Unicode MS" pitchFamily="34" charset="-128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Unicode MS" pitchFamily="34" charset="-128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/>
          </a:p>
        </p:txBody>
      </p:sp>
      <p:sp>
        <p:nvSpPr>
          <p:cNvPr id="245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327608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796321" y="13926095"/>
            <a:ext cx="4435882" cy="733697"/>
          </a:xfrm>
          <a:prstGeom prst="rect">
            <a:avLst/>
          </a:prstGeom>
        </p:spPr>
        <p:txBody>
          <a:bodyPr lIns="134567" tIns="67283" rIns="134567" bIns="67283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Arial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609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796321" y="13926095"/>
            <a:ext cx="4435882" cy="733697"/>
          </a:xfrm>
          <a:prstGeom prst="rect">
            <a:avLst/>
          </a:prstGeom>
        </p:spPr>
        <p:txBody>
          <a:bodyPr lIns="134567" tIns="67283" rIns="134567" bIns="67283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740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796321" y="13926095"/>
            <a:ext cx="4435882" cy="733697"/>
          </a:xfrm>
          <a:prstGeom prst="rect">
            <a:avLst/>
          </a:prstGeom>
        </p:spPr>
        <p:txBody>
          <a:bodyPr lIns="134567" tIns="67283" rIns="134567" bIns="67283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241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796321" y="13926095"/>
            <a:ext cx="4435882" cy="733697"/>
          </a:xfrm>
          <a:prstGeom prst="rect">
            <a:avLst/>
          </a:prstGeom>
        </p:spPr>
        <p:txBody>
          <a:bodyPr lIns="134567" tIns="67283" rIns="134567" bIns="67283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30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https://andreafortuna.org/osint/open-source-intelligence-tools-for-social-media-my-own-list/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796321" y="13926095"/>
            <a:ext cx="4435882" cy="733697"/>
          </a:xfrm>
          <a:prstGeom prst="rect">
            <a:avLst/>
          </a:prstGeom>
        </p:spPr>
        <p:txBody>
          <a:bodyPr lIns="134567" tIns="67283" rIns="134567" bIns="67283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66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https://resultadosdigitais.com.br/blog/analise-big-data-facebook/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https://bpsolutiontemplates.com/?name=Microsoft-TwitterTemplate&amp;responseUrl=https://appsource.microsoft.com/api/notifyresult?appId=microsoft-powerbi.pbisolntemplate_cmpgnbrandmgnt_twitter&amp;correlationId=c1b2b293-60b1-48aa-8310-9f3c0d4741cb#/login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796321" y="13926095"/>
            <a:ext cx="4435882" cy="733697"/>
          </a:xfrm>
          <a:prstGeom prst="rect">
            <a:avLst/>
          </a:prstGeom>
        </p:spPr>
        <p:txBody>
          <a:bodyPr lIns="134567" tIns="67283" rIns="134567" bIns="67283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51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https://resultadosdigitais.com.br/blog/analise-big-data-facebook/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https://bpsolutiontemplates.com/?name=Microsoft-TwitterTemplate&amp;responseUrl=https://appsource.microsoft.com/api/notifyresult?appId=microsoft-powerbi.pbisolntemplate_cmpgnbrandmgnt_twitter&amp;correlationId=c1b2b293-60b1-48aa-8310-9f3c0d4741cb#/login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796321" y="13926095"/>
            <a:ext cx="4435882" cy="733697"/>
          </a:xfrm>
          <a:prstGeom prst="rect">
            <a:avLst/>
          </a:prstGeom>
        </p:spPr>
        <p:txBody>
          <a:bodyPr lIns="134567" tIns="67283" rIns="134567" bIns="67283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298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https://resultadosdigitais.com.br/blog/analise-big-data-facebook/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https://bpsolutiontemplates.com/?name=Microsoft-TwitterTemplate&amp;responseUrl=https://appsource.microsoft.com/api/notifyresult?appId=microsoft-powerbi.pbisolntemplate_cmpgnbrandmgnt_twitter&amp;correlationId=c1b2b293-60b1-48aa-8310-9f3c0d4741cb#/login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796321" y="13926095"/>
            <a:ext cx="4435882" cy="733697"/>
          </a:xfrm>
          <a:prstGeom prst="rect">
            <a:avLst/>
          </a:prstGeom>
        </p:spPr>
        <p:txBody>
          <a:bodyPr lIns="134567" tIns="67283" rIns="134567" bIns="67283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693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hape 1157">
            <a:extLst>
              <a:ext uri="{FF2B5EF4-FFF2-40B4-BE49-F238E27FC236}">
                <a16:creationId xmlns:a16="http://schemas.microsoft.com/office/drawing/2014/main" id="{6ADBD8BD-9DD5-4D6B-BA12-619430FB756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  <a:gd name="T10" fmla="*/ 0 w 120000"/>
              <a:gd name="T11" fmla="*/ 0 h 120000"/>
              <a:gd name="T12" fmla="*/ 120000 w 120000"/>
              <a:gd name="T13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round/>
            <a:headEnd type="none" w="med" len="med"/>
            <a:tailEnd type="none" w="med" len="med"/>
          </a:ln>
        </p:spPr>
      </p:sp>
      <p:sp>
        <p:nvSpPr>
          <p:cNvPr id="156675" name="Shape 1158">
            <a:extLst>
              <a:ext uri="{FF2B5EF4-FFF2-40B4-BE49-F238E27FC236}">
                <a16:creationId xmlns:a16="http://schemas.microsoft.com/office/drawing/2014/main" id="{5B6AB14B-B98B-4B78-A884-0F93210F2E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</a:pPr>
            <a:endParaRPr lang="pt-BR" altLang="pt-BR">
              <a:solidFill>
                <a:srgbClr val="000000"/>
              </a:solidFill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6676" name="Shape 1159">
            <a:extLst>
              <a:ext uri="{FF2B5EF4-FFF2-40B4-BE49-F238E27FC236}">
                <a16:creationId xmlns:a16="http://schemas.microsoft.com/office/drawing/2014/main" id="{C34FDBE3-D638-4A9C-A77F-3A9249BCF3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10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buSzPct val="25000"/>
            </a:pPr>
            <a:fld id="{60B7D545-D52A-4E11-B04A-ABC29E28726C}" type="slidenum">
              <a:rPr lang="en-US" altLang="pt-BR" sz="1200" b="0" i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pPr eaLnBrk="0" hangingPunct="0">
                <a:buSzPct val="25000"/>
              </a:pPr>
              <a:t>37</a:t>
            </a:fld>
            <a:endParaRPr lang="en-US" altLang="pt-BR" sz="1200" b="0" i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355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https://www.quora.com/How-can-one-add-semantic-capabilities-to-SOLR</a:t>
            </a:r>
          </a:p>
          <a:p>
            <a:r>
              <a:rPr lang="en-US" dirty="0"/>
              <a:t>https://www.searchtechnologies.com/enterprise-search-case-studies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142926" y="9119209"/>
            <a:ext cx="3170551" cy="48044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918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/>
          </a:p>
        </p:txBody>
      </p:sp>
      <p:sp>
        <p:nvSpPr>
          <p:cNvPr id="2662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703197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https://www.quora.com/How-can-one-add-semantic-capabilities-to-SOLR</a:t>
            </a:r>
          </a:p>
          <a:p>
            <a:r>
              <a:rPr lang="en-US" dirty="0"/>
              <a:t>https://www.searchtechnologies.com/enterprise-search-case-studies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142926" y="9119209"/>
            <a:ext cx="3170551" cy="48044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057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https://www.quora.com/How-can-one-add-semantic-capabilities-to-SOLR</a:t>
            </a:r>
          </a:p>
          <a:p>
            <a:r>
              <a:rPr lang="en-US" dirty="0"/>
              <a:t>https://www.searchtechnologies.com/enterprise-search-case-studies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142926" y="9119209"/>
            <a:ext cx="3170551" cy="48044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730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Shape 17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32" name="Shape 17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7477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Shape 17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dirty="0"/>
              <a:t>https://db-engines.com/en/ranking/search+engine</a:t>
            </a:r>
            <a:endParaRPr dirty="0"/>
          </a:p>
        </p:txBody>
      </p:sp>
      <p:sp>
        <p:nvSpPr>
          <p:cNvPr id="1732" name="Shape 17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5614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https://qbox.io/blog/scraping-the-web-with-nutch-for-elasticsearch</a:t>
            </a:r>
          </a:p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https://www.ibm.com/developerworks/library/co-websphere-search-solution/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231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https://www.quora.com/How-can-one-add-semantic-capabilities-to-SOLR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142926" y="9119209"/>
            <a:ext cx="3170551" cy="48044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732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https://www.quora.com/How-can-one-add-semantic-capabilities-to-SOLR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142926" y="9119209"/>
            <a:ext cx="3170551" cy="48044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212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https://www.quora.com/How-can-one-add-semantic-capabilities-to-SOLR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142926" y="9119209"/>
            <a:ext cx="3170551" cy="48044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1740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https://www.quora.com/How-can-one-add-semantic-capabilities-to-SOLR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142926" y="9119209"/>
            <a:ext cx="3170551" cy="48044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9781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https://www.quora.com/How-can-one-add-semantic-capabilities-to-SOLR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142926" y="9119209"/>
            <a:ext cx="3170551" cy="48044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456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796321" y="13926095"/>
            <a:ext cx="4435882" cy="733697"/>
          </a:xfrm>
          <a:prstGeom prst="rect">
            <a:avLst/>
          </a:prstGeom>
        </p:spPr>
        <p:txBody>
          <a:bodyPr lIns="134567" tIns="67283" rIns="134567" bIns="67283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0690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https://www.quora.com/How-can-one-add-semantic-capabilities-to-SOLR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142926" y="9119209"/>
            <a:ext cx="3170551" cy="48044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9314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https://www.quora.com/How-can-one-add-semantic-capabilities-to-SOLR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142926" y="9119209"/>
            <a:ext cx="3170551" cy="48044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7975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https://www.quora.com/How-can-one-add-semantic-capabilities-to-SOLR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142926" y="9119209"/>
            <a:ext cx="3170551" cy="48044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834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https://www.quora.com/How-can-one-add-semantic-capabilities-to-SOLR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142926" y="9119209"/>
            <a:ext cx="3170551" cy="48044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6299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https://www.quora.com/How-can-one-add-semantic-capabilities-to-SOLR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142926" y="9119209"/>
            <a:ext cx="3170551" cy="48044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781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https://www.quora.com/How-can-one-add-semantic-capabilities-to-SOLR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142926" y="9119209"/>
            <a:ext cx="3170551" cy="48044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0456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https://www.quora.com/How-can-one-add-semantic-capabilities-to-SOLR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142926" y="9119209"/>
            <a:ext cx="3170551" cy="48044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3752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https://www.quora.com/How-can-one-add-semantic-capabilities-to-SOLR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142926" y="9119209"/>
            <a:ext cx="3170551" cy="48044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838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https://www.quora.com/How-can-one-add-semantic-capabilities-to-SOLR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142926" y="9119209"/>
            <a:ext cx="3170551" cy="48044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2692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https://www.quora.com/How-can-one-add-semantic-capabilities-to-SOLR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142926" y="9119209"/>
            <a:ext cx="3170551" cy="48044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69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슬라이드 이미지 개체 틀 1">
            <a:extLst>
              <a:ext uri="{FF2B5EF4-FFF2-40B4-BE49-F238E27FC236}">
                <a16:creationId xmlns:a16="http://schemas.microsoft.com/office/drawing/2014/main" id="{8B9ACB13-E979-4514-8166-3B189B2371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슬라이드 노트 개체 틀 2">
            <a:extLst>
              <a:ext uri="{FF2B5EF4-FFF2-40B4-BE49-F238E27FC236}">
                <a16:creationId xmlns:a16="http://schemas.microsoft.com/office/drawing/2014/main" id="{3AD41617-E161-46ED-A3C8-5A74870EE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E7F093-F915-41DA-9DF3-52F38CFB04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795963" y="13925550"/>
            <a:ext cx="4435475" cy="735013"/>
          </a:xfrm>
        </p:spPr>
        <p:txBody>
          <a:bodyPr lIns="134567" tIns="67283" rIns="134567" bIns="67283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4AD70-A0D0-40D4-BA98-B407DB9004F9}" type="slidenum"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Arial Unicode MS" pitchFamily="34" charset="-128"/>
                <a:cs typeface="Arial" pitchFamily="34" charset="0"/>
              </a:rPr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0187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https://www.quora.com/How-can-one-add-semantic-capabilities-to-SOLR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142926" y="9119209"/>
            <a:ext cx="3170551" cy="48044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8772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846263" y="1041400"/>
            <a:ext cx="6848475" cy="5137150"/>
          </a:xfrm>
          <a:ln cap="flat"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5428" y="6554417"/>
            <a:ext cx="7634220" cy="544230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70799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796321" y="13926095"/>
            <a:ext cx="4435882" cy="733697"/>
          </a:xfrm>
          <a:prstGeom prst="rect">
            <a:avLst/>
          </a:prstGeom>
        </p:spPr>
        <p:txBody>
          <a:bodyPr lIns="134567" tIns="67283" rIns="134567" bIns="67283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Arial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048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796321" y="13926095"/>
            <a:ext cx="4435882" cy="733697"/>
          </a:xfrm>
          <a:prstGeom prst="rect">
            <a:avLst/>
          </a:prstGeom>
        </p:spPr>
        <p:txBody>
          <a:bodyPr lIns="134567" tIns="67283" rIns="134567" bIns="67283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664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796321" y="13926095"/>
            <a:ext cx="4435882" cy="733697"/>
          </a:xfrm>
          <a:prstGeom prst="rect">
            <a:avLst/>
          </a:prstGeom>
        </p:spPr>
        <p:txBody>
          <a:bodyPr lIns="134567" tIns="67283" rIns="134567" bIns="67283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Arial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300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796321" y="13926095"/>
            <a:ext cx="4435882" cy="733697"/>
          </a:xfrm>
          <a:prstGeom prst="rect">
            <a:avLst/>
          </a:prstGeom>
        </p:spPr>
        <p:txBody>
          <a:bodyPr lIns="134567" tIns="67283" rIns="134567" bIns="67283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Arial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967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Classificação</a:t>
            </a:r>
            <a:r>
              <a:rPr lang="en-US" dirty="0"/>
              <a:t> </a:t>
            </a:r>
            <a:r>
              <a:rPr lang="en-US" dirty="0" err="1"/>
              <a:t>técnica</a:t>
            </a:r>
            <a:r>
              <a:rPr lang="en-US" dirty="0"/>
              <a:t>: tag =&gt; </a:t>
            </a:r>
            <a:r>
              <a:rPr lang="en-US" dirty="0" err="1"/>
              <a:t>funcionamento</a:t>
            </a:r>
            <a:r>
              <a:rPr lang="en-US" dirty="0"/>
              <a:t> do </a:t>
            </a:r>
            <a:r>
              <a:rPr lang="en-US" dirty="0" err="1"/>
              <a:t>recurso</a:t>
            </a:r>
            <a:r>
              <a:rPr lang="en-US" dirty="0"/>
              <a:t> no site e meta tag =&gt; </a:t>
            </a:r>
            <a:r>
              <a:rPr lang="en-US" dirty="0" err="1"/>
              <a:t>informações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796321" y="13926095"/>
            <a:ext cx="4435882" cy="733697"/>
          </a:xfrm>
          <a:prstGeom prst="rect">
            <a:avLst/>
          </a:prstGeom>
        </p:spPr>
        <p:txBody>
          <a:bodyPr lIns="134567" tIns="67283" rIns="134567" bIns="67283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CC0D13-094A-49BF-AABD-152E197337F6}" type="slidenum"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453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40513" y="260350"/>
            <a:ext cx="2057400" cy="584358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19800" cy="584358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ítulo, texto e clip-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971550" y="1989138"/>
            <a:ext cx="3505200" cy="4114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lip-art 3"/>
          <p:cNvSpPr>
            <a:spLocks noGrp="1"/>
          </p:cNvSpPr>
          <p:nvPr>
            <p:ph type="clipArt" sz="half" idx="2"/>
          </p:nvPr>
        </p:nvSpPr>
        <p:spPr>
          <a:xfrm>
            <a:off x="4629150" y="1989138"/>
            <a:ext cx="3505200" cy="41148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pt-BR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ítulo e 4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sz="quarter"/>
          </p:nvPr>
        </p:nvSpPr>
        <p:spPr>
          <a:xfrm>
            <a:off x="468313" y="2603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971550" y="1989138"/>
            <a:ext cx="3505200" cy="1981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29150" y="1989138"/>
            <a:ext cx="3505200" cy="1981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971550" y="4122738"/>
            <a:ext cx="3505200" cy="1981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4122738"/>
            <a:ext cx="3505200" cy="1981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06133"/>
            <a:ext cx="9144000" cy="4351867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Arial Unicode MS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2012462" y="6454032"/>
            <a:ext cx="7131538" cy="403969"/>
          </a:xfrm>
          <a:prstGeom prst="rect">
            <a:avLst/>
          </a:prstGeom>
          <a:gradFill flip="none" rotWithShape="1">
            <a:gsLst>
              <a:gs pos="25000">
                <a:schemeClr val="tx1">
                  <a:alpha val="0"/>
                </a:schemeClr>
              </a:gs>
              <a:gs pos="68000">
                <a:schemeClr val="bg1">
                  <a:alpha val="75000"/>
                </a:schemeClr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  <a:latin typeface="Arial Unicode MS" pitchFamily="34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354797" y="3864938"/>
            <a:ext cx="5374084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defRPr lang="en-US" sz="3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55091" y="4802974"/>
            <a:ext cx="537490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dirty="0">
                <a:solidFill>
                  <a:srgbClr val="296A8E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75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34" charset="-128"/>
                <a:cs typeface="Arial Unicode MS" pitchFamily="34" charset="-128"/>
              </a:defRPr>
            </a:lvl1pPr>
            <a:lvl2pPr marL="342900" indent="-342900">
              <a:buClr>
                <a:schemeClr val="accent3"/>
              </a:buClr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34" charset="-128"/>
                <a:cs typeface="Arial Unicode MS" pitchFamily="34" charset="-128"/>
              </a:defRPr>
            </a:lvl2pPr>
            <a:lvl3pPr marL="638175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34" charset="-128"/>
                <a:cs typeface="Arial Unicode MS" pitchFamily="34" charset="-128"/>
              </a:defRPr>
            </a:lvl3pPr>
            <a:lvl4pPr marL="9223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34" charset="-128"/>
                <a:cs typeface="Arial Unicode MS" pitchFamily="34" charset="-128"/>
              </a:defRPr>
            </a:lvl4pPr>
            <a:lvl5pPr marL="11890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34" charset="-128"/>
                <a:cs typeface="Arial Unicode MS" pitchFamily="34" charset="-12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7470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865"/>
            <a:ext cx="4038600" cy="4015651"/>
          </a:xfrm>
        </p:spPr>
        <p:txBody>
          <a:bodyPr>
            <a:normAutofit/>
          </a:bodyPr>
          <a:lstStyle>
            <a:lvl1pPr marL="169863" indent="-169863">
              <a:buClr>
                <a:schemeClr val="accent3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Arial Unicode MS" pitchFamily="34" charset="-128"/>
                <a:cs typeface="Arial Unicode MS" pitchFamily="34" charset="-128"/>
              </a:defRPr>
            </a:lvl1pPr>
            <a:lvl2pPr marL="169863" indent="-169863">
              <a:buClr>
                <a:schemeClr val="accent3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Arial Unicode MS" pitchFamily="34" charset="-128"/>
                <a:cs typeface="Arial Unicode MS" pitchFamily="34" charset="-128"/>
              </a:defRPr>
            </a:lvl2pPr>
            <a:lvl3pPr marL="169863" indent="-169863">
              <a:buClr>
                <a:schemeClr val="accent3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Arial Unicode MS" pitchFamily="34" charset="-128"/>
                <a:cs typeface="Arial Unicode MS" pitchFamily="34" charset="-128"/>
              </a:defRPr>
            </a:lvl3pPr>
            <a:lvl4pPr marL="169863" indent="-169863">
              <a:buClr>
                <a:schemeClr val="accent3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Arial Unicode MS" pitchFamily="34" charset="-128"/>
                <a:cs typeface="Arial Unicode MS" pitchFamily="34" charset="-128"/>
              </a:defRPr>
            </a:lvl4pPr>
            <a:lvl5pPr marL="169863" indent="-169863">
              <a:buClr>
                <a:schemeClr val="accent3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Arial Unicode MS" pitchFamily="34" charset="-128"/>
                <a:cs typeface="Arial Unicode MS" pitchFamily="34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51767" y="1465866"/>
            <a:ext cx="4040859" cy="409575"/>
          </a:xfrm>
          <a:solidFill>
            <a:schemeClr val="accent5"/>
          </a:solidFill>
        </p:spPr>
        <p:txBody>
          <a:bodyPr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636996" y="1465866"/>
            <a:ext cx="4040859" cy="409575"/>
          </a:xfrm>
          <a:solidFill>
            <a:schemeClr val="accent5"/>
          </a:solidFill>
        </p:spPr>
        <p:txBody>
          <a:bodyPr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4627266" y="1968865"/>
            <a:ext cx="4038600" cy="4015651"/>
          </a:xfrm>
        </p:spPr>
        <p:txBody>
          <a:bodyPr>
            <a:normAutofit/>
          </a:bodyPr>
          <a:lstStyle>
            <a:lvl1pPr marL="169863" indent="-169863">
              <a:buClr>
                <a:schemeClr val="accent3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Arial Unicode MS" pitchFamily="34" charset="-128"/>
                <a:cs typeface="Arial Unicode MS" pitchFamily="34" charset="-128"/>
              </a:defRPr>
            </a:lvl1pPr>
            <a:lvl2pPr marL="169863" indent="-169863">
              <a:buClr>
                <a:schemeClr val="accent3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Arial Unicode MS" pitchFamily="34" charset="-128"/>
                <a:cs typeface="Arial Unicode MS" pitchFamily="34" charset="-128"/>
              </a:defRPr>
            </a:lvl2pPr>
            <a:lvl3pPr marL="169863" indent="-169863">
              <a:buClr>
                <a:schemeClr val="accent3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Arial Unicode MS" pitchFamily="34" charset="-128"/>
                <a:cs typeface="Arial Unicode MS" pitchFamily="34" charset="-128"/>
              </a:defRPr>
            </a:lvl3pPr>
            <a:lvl4pPr marL="169863" indent="-169863">
              <a:buClr>
                <a:schemeClr val="accent3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Arial Unicode MS" pitchFamily="34" charset="-128"/>
                <a:cs typeface="Arial Unicode MS" pitchFamily="34" charset="-128"/>
              </a:defRPr>
            </a:lvl4pPr>
            <a:lvl5pPr marL="169863" indent="-169863">
              <a:buClr>
                <a:schemeClr val="accent3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Arial Unicode MS" pitchFamily="34" charset="-128"/>
                <a:cs typeface="Arial Unicode MS" pitchFamily="34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1136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0184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44754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3875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1739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2458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5683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 userDrawn="1"/>
        </p:nvSpPr>
        <p:spPr>
          <a:xfrm>
            <a:off x="794" y="6813384"/>
            <a:ext cx="9144000" cy="72000"/>
          </a:xfrm>
          <a:prstGeom prst="rect">
            <a:avLst/>
          </a:prstGeom>
          <a:solidFill>
            <a:srgbClr val="EC19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1034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1675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9272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8400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384505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 userDrawn="1"/>
        </p:nvSpPr>
        <p:spPr>
          <a:xfrm>
            <a:off x="794" y="6813384"/>
            <a:ext cx="9144000" cy="72000"/>
          </a:xfrm>
          <a:prstGeom prst="rect">
            <a:avLst/>
          </a:prstGeom>
          <a:solidFill>
            <a:srgbClr val="EC19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061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2E39CE4-D0A7-42A2-84FC-A79E1E50CC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082DB12-DBA3-402D-80A9-1CE1905729F6}" type="slidenum">
              <a:rPr lang="en-US" altLang="pt-B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alt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257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8324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e conteúd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text-mining.jpg"/>
          <p:cNvPicPr preferRelativeResize="0"/>
          <p:nvPr/>
        </p:nvPicPr>
        <p:blipFill rotWithShape="1">
          <a:blip r:embed="rId2">
            <a:alphaModFix/>
          </a:blip>
          <a:srcRect t="5804" b="5804"/>
          <a:stretch/>
        </p:blipFill>
        <p:spPr>
          <a:xfrm>
            <a:off x="0" y="1"/>
            <a:ext cx="9144000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31782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with image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>
            <a:spLocks noGrp="1"/>
          </p:cNvSpPr>
          <p:nvPr>
            <p:ph type="pic" idx="2"/>
          </p:nvPr>
        </p:nvSpPr>
        <p:spPr>
          <a:xfrm>
            <a:off x="0" y="-13856"/>
            <a:ext cx="9144000" cy="6871800"/>
          </a:xfrm>
          <a:prstGeom prst="rect">
            <a:avLst/>
          </a:prstGeom>
          <a:noFill/>
          <a:ln>
            <a:noFill/>
          </a:ln>
        </p:spPr>
      </p:sp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371475" y="1615440"/>
            <a:ext cx="3771900" cy="2651700"/>
          </a:xfrm>
          <a:prstGeom prst="rect">
            <a:avLst/>
          </a:prstGeom>
          <a:noFill/>
          <a:ln>
            <a:noFill/>
          </a:ln>
        </p:spPr>
        <p:txBody>
          <a:bodyPr lIns="182875" tIns="182875" rIns="182875" bIns="182875"/>
          <a:lstStyle>
            <a:lvl1pPr mar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kkitt"/>
              <a:buNone/>
              <a:defRPr sz="2400" baseline="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rtl="0">
              <a:spcBef>
                <a:spcPts val="0"/>
              </a:spcBef>
              <a:defRPr sz="1388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1388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1388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1388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13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3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3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3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54155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395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55D9BE-C5B3-4839-8168-7B2BBA0168E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 algn="ctr">
              <a:lnSpc>
                <a:spcPct val="70000"/>
              </a:lnSpc>
              <a:spcBef>
                <a:spcPts val="0"/>
              </a:spcBef>
              <a:buSzPct val="25000"/>
              <a:defRPr sz="900" smtClean="0">
                <a:solidFill>
                  <a:srgbClr val="EFF3F4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</a:lstStyle>
          <a:p>
            <a:pPr>
              <a:defRPr/>
            </a:pPr>
            <a:fld id="{1A49FB35-0889-4416-8D24-0A27F52985B7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86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0179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 userDrawn="1"/>
        </p:nvSpPr>
        <p:spPr>
          <a:xfrm>
            <a:off x="794" y="6813384"/>
            <a:ext cx="9144000" cy="72000"/>
          </a:xfrm>
          <a:prstGeom prst="rect">
            <a:avLst/>
          </a:prstGeom>
          <a:solidFill>
            <a:srgbClr val="EC19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7027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5578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3070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184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71550" y="1989138"/>
            <a:ext cx="35052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989138"/>
            <a:ext cx="35052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Dark Blue">
    <p:bg>
      <p:bgPr>
        <a:gradFill>
          <a:gsLst>
            <a:gs pos="0">
              <a:srgbClr val="173653"/>
            </a:gs>
            <a:gs pos="100000">
              <a:srgbClr val="091831"/>
            </a:gs>
          </a:gsLst>
          <a:lin ang="2879999" scaled="0"/>
        </a:gra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4473186" y="6509742"/>
            <a:ext cx="190928" cy="280987"/>
          </a:xfrm>
          <a:prstGeom prst="rect">
            <a:avLst/>
          </a:prstGeom>
          <a:noFill/>
          <a:ln>
            <a:noFill/>
          </a:ln>
        </p:spPr>
        <p:txBody>
          <a:bodyPr lIns="26775" tIns="26775" rIns="26775" bIns="26775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FFFFFF"/>
                </a:solidFill>
              </a:rPr>
              <a:pPr algn="ctr">
                <a:buClr>
                  <a:srgbClr val="FFFFFF"/>
                </a:buClr>
                <a:buSzPct val="25000"/>
                <a:buFont typeface="Arial"/>
                <a:buNone/>
              </a:pPr>
              <a:t>‹nº›</a:t>
            </a:fld>
            <a:endParaRPr lang="en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9327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2E39CE4-D0A7-42A2-84FC-A79E1E50CC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082DB12-DBA3-402D-80A9-1CE1905729F6}" type="slidenum">
              <a:rPr lang="en-US" altLang="pt-B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alt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130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9544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with image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>
            <a:spLocks noGrp="1"/>
          </p:cNvSpPr>
          <p:nvPr>
            <p:ph type="pic" idx="2"/>
          </p:nvPr>
        </p:nvSpPr>
        <p:spPr>
          <a:xfrm>
            <a:off x="0" y="-13856"/>
            <a:ext cx="9144000" cy="6871800"/>
          </a:xfrm>
          <a:prstGeom prst="rect">
            <a:avLst/>
          </a:prstGeom>
          <a:noFill/>
          <a:ln>
            <a:noFill/>
          </a:ln>
        </p:spPr>
      </p:sp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371475" y="1615440"/>
            <a:ext cx="3771900" cy="2651700"/>
          </a:xfrm>
          <a:prstGeom prst="rect">
            <a:avLst/>
          </a:prstGeom>
          <a:noFill/>
          <a:ln>
            <a:noFill/>
          </a:ln>
        </p:spPr>
        <p:txBody>
          <a:bodyPr lIns="182875" tIns="182875" rIns="182875" bIns="182875" anchor="t" anchorCtr="0"/>
          <a:lstStyle>
            <a:lvl1pPr mar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kkitt"/>
              <a:buNone/>
              <a:defRPr sz="2400" baseline="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rtl="0">
              <a:spcBef>
                <a:spcPts val="0"/>
              </a:spcBef>
              <a:defRPr sz="1388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1388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1388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1388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13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3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3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3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CDBA48D-B5AD-45ED-B25F-5809A0C9A702}"/>
              </a:ext>
            </a:extLst>
          </p:cNvPr>
          <p:cNvSpPr txBox="1">
            <a:spLocks/>
          </p:cNvSpPr>
          <p:nvPr/>
        </p:nvSpPr>
        <p:spPr bwMode="auto">
          <a:xfrm>
            <a:off x="518706" y="260351"/>
            <a:ext cx="822975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Knowledge</a:t>
            </a:r>
            <a:r>
              <a:rPr kumimoji="0" lang="pt-BR" sz="3200" b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 </a:t>
            </a:r>
            <a:r>
              <a:rPr kumimoji="0" lang="pt-BR" sz="3200" b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Graph</a:t>
            </a:r>
            <a:endParaRPr kumimoji="0" lang="pt-BR" sz="3200" b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23564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>
              <a:lnSpc>
                <a:spcPct val="70000"/>
              </a:lnSpc>
              <a:spcBef>
                <a:spcPts val="0"/>
              </a:spcBef>
              <a:buSzPct val="25000"/>
            </a:pPr>
            <a:fld id="{00000000-1234-1234-1234-123412341234}" type="slidenum">
              <a:rPr lang="en-US" sz="900" b="1" smtClean="0">
                <a:solidFill>
                  <a:srgbClr val="EFF3F4"/>
                </a:solidFill>
                <a:ea typeface="Arial"/>
                <a:sym typeface="Arial"/>
              </a:rPr>
              <a:pPr algn="ctr">
                <a:lnSpc>
                  <a:spcPct val="70000"/>
                </a:lnSpc>
                <a:spcBef>
                  <a:spcPts val="0"/>
                </a:spcBef>
                <a:buSzPct val="25000"/>
              </a:pPr>
              <a:t>‹nº›</a:t>
            </a:fld>
            <a:endParaRPr lang="en-US" sz="900" b="1" dirty="0">
              <a:solidFill>
                <a:srgbClr val="EFF3F4"/>
              </a:solidFill>
              <a:ea typeface="Arial"/>
              <a:sym typeface="Arial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3950205-0FAB-401C-925C-C8F15733039A}"/>
              </a:ext>
            </a:extLst>
          </p:cNvPr>
          <p:cNvSpPr txBox="1">
            <a:spLocks/>
          </p:cNvSpPr>
          <p:nvPr/>
        </p:nvSpPr>
        <p:spPr bwMode="auto">
          <a:xfrm>
            <a:off x="518706" y="260351"/>
            <a:ext cx="822975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Knowledge</a:t>
            </a:r>
            <a:r>
              <a:rPr kumimoji="0" lang="pt-BR" sz="3200" b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 </a:t>
            </a:r>
            <a:r>
              <a:rPr kumimoji="0" lang="pt-BR" sz="3200" b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Graph</a:t>
            </a:r>
            <a:endParaRPr kumimoji="0" lang="pt-BR" sz="3200" b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52118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1044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2E39CE4-D0A7-42A2-84FC-A79E1E50CC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082DB12-DBA3-402D-80A9-1CE1905729F6}" type="slidenum">
              <a:rPr lang="en-US" altLang="pt-B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alt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2421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3567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 userDrawn="1"/>
        </p:nvSpPr>
        <p:spPr>
          <a:xfrm>
            <a:off x="794" y="6813384"/>
            <a:ext cx="9144000" cy="72000"/>
          </a:xfrm>
          <a:prstGeom prst="rect">
            <a:avLst/>
          </a:prstGeom>
          <a:solidFill>
            <a:srgbClr val="EC19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 kern="0" dirty="0">
              <a:solidFill>
                <a:sysClr val="windowText" lastClr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6780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37802" y="6388101"/>
            <a:ext cx="2895097" cy="366713"/>
          </a:xfrm>
          <a:prstGeom prst="rect">
            <a:avLst/>
          </a:prstGeom>
        </p:spPr>
        <p:txBody>
          <a:bodyPr lIns="102422" tIns="51211" rIns="102422" bIns="51211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9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7158" y="-71462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 userDrawn="1"/>
        </p:nvSpPr>
        <p:spPr>
          <a:xfrm>
            <a:off x="794" y="6813384"/>
            <a:ext cx="9144000" cy="72000"/>
          </a:xfrm>
          <a:prstGeom prst="rect">
            <a:avLst/>
          </a:prstGeom>
          <a:solidFill>
            <a:srgbClr val="EC19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463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4250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490" y="317590"/>
            <a:ext cx="8295054" cy="5557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494" y="1032143"/>
            <a:ext cx="4076629" cy="460494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820105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defRPr lang="en-US" sz="10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algn="l" defTabSz="820105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defRPr lang="en-US" sz="10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2pPr>
            <a:lvl3pPr algn="l" defTabSz="820105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defRPr lang="en-US" sz="10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 algn="l" defTabSz="820105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defRPr lang="en-US" sz="9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4pPr>
            <a:lvl5pPr algn="l" defTabSz="820105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defRPr lang="en-GB" sz="9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5pPr>
            <a:lvl6pPr>
              <a:defRPr sz="14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918" y="1032143"/>
            <a:ext cx="4076629" cy="460494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820105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defRPr lang="en-US" sz="1000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algn="l" defTabSz="820105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defRPr lang="en-US" sz="1000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2pPr>
            <a:lvl3pPr algn="l" defTabSz="820105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defRPr lang="en-US" sz="1000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 algn="l" defTabSz="820105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defRPr lang="en-US" sz="900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4pPr>
            <a:lvl5pPr algn="l" defTabSz="820105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defRPr lang="en-GB" sz="9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5pPr>
            <a:lvl6pPr>
              <a:defRPr sz="14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754D8F87-89B1-40F9-840A-47FACBFCF8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15853" y="6554789"/>
            <a:ext cx="282526" cy="142875"/>
          </a:xfrm>
        </p:spPr>
        <p:txBody>
          <a:bodyPr/>
          <a:lstStyle>
            <a:lvl1pPr eaLnBrk="0" hangingPunct="0">
              <a:defRPr b="1" i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5042B43-F61C-4A0B-A2B8-C65AE9060CC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8594027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6402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577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5452686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0553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3134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09" indent="0" algn="ctr">
              <a:buNone/>
              <a:defRPr/>
            </a:lvl2pPr>
            <a:lvl3pPr marL="914217" indent="0" algn="ctr">
              <a:buNone/>
              <a:defRPr/>
            </a:lvl3pPr>
            <a:lvl4pPr marL="1371326" indent="0" algn="ctr">
              <a:buNone/>
              <a:defRPr/>
            </a:lvl4pPr>
            <a:lvl5pPr marL="1828434" indent="0" algn="ctr">
              <a:buNone/>
              <a:defRPr/>
            </a:lvl5pPr>
            <a:lvl6pPr marL="2285543" indent="0" algn="ctr">
              <a:buNone/>
              <a:defRPr/>
            </a:lvl6pPr>
            <a:lvl7pPr marL="2742651" indent="0" algn="ctr">
              <a:buNone/>
              <a:defRPr/>
            </a:lvl7pPr>
            <a:lvl8pPr marL="3199760" indent="0" algn="ctr">
              <a:buNone/>
              <a:defRPr/>
            </a:lvl8pPr>
            <a:lvl9pPr marL="3656868" indent="0" algn="ctr">
              <a:buNone/>
              <a:defRPr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7597477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42216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09" indent="0">
              <a:buNone/>
              <a:defRPr sz="1800"/>
            </a:lvl2pPr>
            <a:lvl3pPr marL="914217" indent="0">
              <a:buNone/>
              <a:defRPr sz="1600"/>
            </a:lvl3pPr>
            <a:lvl4pPr marL="1371326" indent="0">
              <a:buNone/>
              <a:defRPr sz="1400"/>
            </a:lvl4pPr>
            <a:lvl5pPr marL="1828434" indent="0">
              <a:buNone/>
              <a:defRPr sz="1400"/>
            </a:lvl5pPr>
            <a:lvl6pPr marL="2285543" indent="0">
              <a:buNone/>
              <a:defRPr sz="1400"/>
            </a:lvl6pPr>
            <a:lvl7pPr marL="2742651" indent="0">
              <a:buNone/>
              <a:defRPr sz="1400"/>
            </a:lvl7pPr>
            <a:lvl8pPr marL="3199760" indent="0">
              <a:buNone/>
              <a:defRPr sz="1400"/>
            </a:lvl8pPr>
            <a:lvl9pPr marL="3656868" indent="0">
              <a:buNone/>
              <a:defRPr sz="1400"/>
            </a:lvl9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1906277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71554" y="1989138"/>
            <a:ext cx="3505200" cy="4114800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4" y="1989138"/>
            <a:ext cx="3505200" cy="4114800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340380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7158" y="-71462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0226159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823282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07042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6534099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pPr lvl="0"/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786822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7098103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40513" y="260350"/>
            <a:ext cx="2057400" cy="584358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68317" y="260350"/>
            <a:ext cx="6019800" cy="584358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01701647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ítulo, texto e clip-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971554" y="1989138"/>
            <a:ext cx="3505200" cy="4114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lip-art 3"/>
          <p:cNvSpPr>
            <a:spLocks noGrp="1"/>
          </p:cNvSpPr>
          <p:nvPr>
            <p:ph type="clipArt" sz="half" idx="2"/>
          </p:nvPr>
        </p:nvSpPr>
        <p:spPr>
          <a:xfrm>
            <a:off x="4629154" y="1989138"/>
            <a:ext cx="3505200" cy="41148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1644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ítulo e 4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sz="quarter"/>
          </p:nvPr>
        </p:nvSpPr>
        <p:spPr>
          <a:xfrm>
            <a:off x="468313" y="2603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971554" y="1989138"/>
            <a:ext cx="3505200" cy="1981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29154" y="1989138"/>
            <a:ext cx="3505200" cy="1981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971554" y="4122738"/>
            <a:ext cx="3505200" cy="1981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4" y="4122738"/>
            <a:ext cx="3505200" cy="1981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00688141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 userDrawn="1"/>
        </p:nvSpPr>
        <p:spPr>
          <a:xfrm>
            <a:off x="794" y="6813384"/>
            <a:ext cx="9144000" cy="72000"/>
          </a:xfrm>
          <a:prstGeom prst="rect">
            <a:avLst/>
          </a:prstGeom>
          <a:solidFill>
            <a:srgbClr val="EC19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 i="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32627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57" y="1175012"/>
            <a:ext cx="8229600" cy="4525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2E39CE4-D0A7-42A2-84FC-A79E1E50CC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082DB12-DBA3-402D-80A9-1CE1905729F6}" type="slidenum">
              <a:rPr lang="en-US" altLang="pt-B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alt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9504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37802" y="6388101"/>
            <a:ext cx="2895097" cy="366713"/>
          </a:xfrm>
          <a:prstGeom prst="rect">
            <a:avLst/>
          </a:prstGeom>
        </p:spPr>
        <p:txBody>
          <a:bodyPr lIns="102422" tIns="51211" rIns="102422" bIns="51211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7909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800"/>
          </a:xfrm>
          <a:prstGeom prst="rect">
            <a:avLst/>
          </a:prstGeom>
        </p:spPr>
        <p:txBody>
          <a:bodyPr lIns="91425" tIns="91425" rIns="91425" bIns="91425" anchor="b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800"/>
          </a:xfrm>
          <a:prstGeom prst="rect">
            <a:avLst/>
          </a:prstGeom>
        </p:spPr>
        <p:txBody>
          <a:bodyPr lIns="91425" tIns="91425" rIns="91425" b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233AD689-92F4-4763-89E9-8E8ECD1BA812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8472488" y="6218238"/>
            <a:ext cx="549275" cy="523875"/>
          </a:xfrm>
        </p:spPr>
        <p:txBody>
          <a:bodyPr lIns="91425" tIns="91425" rIns="91425" bIns="91425" anchorCtr="0">
            <a:noAutofit/>
          </a:bodyPr>
          <a:lstStyle>
            <a:lvl1pPr>
              <a:spcBef>
                <a:spcPts val="0"/>
              </a:spcBef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0CC448D-1C9C-43F8-A236-E2A76317771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44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32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31.xml"/><Relationship Id="rId9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.jpe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15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.jpeg"/><Relationship Id="rId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.jpeg"/><Relationship Id="rId4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57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.png"/><Relationship Id="rId5" Type="http://schemas.openxmlformats.org/officeDocument/2006/relationships/theme" Target="../theme/theme22.xml"/><Relationship Id="rId4" Type="http://schemas.openxmlformats.org/officeDocument/2006/relationships/slideLayout" Target="../slideLayouts/slideLayout7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1550" y="1989138"/>
            <a:ext cx="71628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126" name="Rectangle 35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-71438"/>
            <a:ext cx="82296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i="1">
          <a:solidFill>
            <a:schemeClr val="bg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i="1">
          <a:solidFill>
            <a:schemeClr val="bg2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i="1">
          <a:solidFill>
            <a:schemeClr val="bg2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i="1">
          <a:solidFill>
            <a:schemeClr val="bg2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i="1">
          <a:solidFill>
            <a:schemeClr val="bg2"/>
          </a:solidFill>
          <a:latin typeface="Arial" pitchFamily="34" charset="0"/>
          <a:cs typeface="Arial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chemeClr val="bg2"/>
          </a:solidFill>
          <a:latin typeface="Arial" pitchFamily="34" charset="0"/>
          <a:cs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chemeClr val="bg2"/>
          </a:solidFill>
          <a:latin typeface="Arial" pitchFamily="34" charset="0"/>
          <a:cs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chemeClr val="bg2"/>
          </a:solidFill>
          <a:latin typeface="Arial" pitchFamily="34" charset="0"/>
          <a:cs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chemeClr val="bg2"/>
          </a:solidFill>
          <a:latin typeface="Arial" pitchFamily="34" charset="0"/>
          <a:cs typeface="Arial" pitchFamily="34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400" b="1" i="1">
          <a:solidFill>
            <a:schemeClr val="bg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Char char="–"/>
        <a:defRPr sz="2800" b="1" i="1">
          <a:solidFill>
            <a:schemeClr val="bg2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Char char="»"/>
        <a:defRPr sz="2400" b="1" i="1">
          <a:solidFill>
            <a:schemeClr val="bg2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 i="1">
          <a:solidFill>
            <a:schemeClr val="bg2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chemeClr val="bg2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457450" indent="-171450" algn="l" rtl="0" fontAlgn="base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chemeClr val="bg2"/>
          </a:solidFill>
          <a:latin typeface="+mn-lt"/>
          <a:cs typeface="+mn-cs"/>
        </a:defRPr>
      </a:lvl6pPr>
      <a:lvl7pPr marL="2914650" indent="-171450" algn="l" rtl="0" fontAlgn="base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chemeClr val="bg2"/>
          </a:solidFill>
          <a:latin typeface="+mn-lt"/>
          <a:cs typeface="+mn-cs"/>
        </a:defRPr>
      </a:lvl7pPr>
      <a:lvl8pPr marL="3371850" indent="-171450" algn="l" rtl="0" fontAlgn="base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chemeClr val="bg2"/>
          </a:solidFill>
          <a:latin typeface="+mn-lt"/>
          <a:cs typeface="+mn-cs"/>
        </a:defRPr>
      </a:lvl8pPr>
      <a:lvl9pPr marL="3829050" indent="-171450" algn="l" rtl="0" fontAlgn="base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chemeClr val="bg2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E6E0D5AB-0C34-46E6-B7D2-5B3465C78DD0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11/12/2018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BC71CD0F-0326-4B3C-99C9-230879648C9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1052736"/>
            <a:ext cx="9161463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4384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-9541" y="-297"/>
            <a:ext cx="9163082" cy="6858594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E6E0D5AB-0C34-46E6-B7D2-5B3465C78DD0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11/12/2018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BC71CD0F-0326-4B3C-99C9-230879648C9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0" y="1052736"/>
            <a:ext cx="9161463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36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5" r:id="rId2"/>
    <p:sldLayoutId id="2147483776" r:id="rId3"/>
    <p:sldLayoutId id="2147483779" r:id="rId4"/>
    <p:sldLayoutId id="2147483796" r:id="rId5"/>
    <p:sldLayoutId id="2147483797" r:id="rId6"/>
    <p:sldLayoutId id="2147483798" r:id="rId7"/>
    <p:sldLayoutId id="2147483799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541" y="-297"/>
            <a:ext cx="9163082" cy="6858594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41605" y="131606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E6E0D5AB-0C34-46E6-B7D2-5B3465C78DD0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11/12/2018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BC71CD0F-0326-4B3C-99C9-230879648C9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1052736"/>
            <a:ext cx="9161463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897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6E0D5AB-0C34-46E6-B7D2-5B3465C78DD0}" type="datetimeFigureOut">
              <a:rPr lang="pt-BR" smtClean="0"/>
              <a:pPr/>
              <a:t>11/12/2018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C71CD0F-0326-4B3C-99C9-230879648C93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61463" cy="439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476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8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EFAB7E4-F73E-4F5B-A8F8-125BE655B544}" type="datetimeFigureOut">
              <a:rPr lang="pt-BR" smtClean="0"/>
              <a:pPr/>
              <a:t>11/12/2018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F1DA042-4D1B-46E1-B30D-A1C7C09E5E95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8" name="Imagem 2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6518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EFAB7E4-F73E-4F5B-A8F8-125BE655B544}" type="datetimeFigureOut">
              <a:rPr lang="pt-BR" smtClean="0"/>
              <a:pPr/>
              <a:t>11/12/2018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F1DA042-4D1B-46E1-B30D-A1C7C09E5E9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8852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EFAB7E4-F73E-4F5B-A8F8-125BE655B544}" type="datetimeFigureOut">
              <a:rPr lang="pt-BR" smtClean="0"/>
              <a:pPr/>
              <a:t>11/12/2018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F1DA042-4D1B-46E1-B30D-A1C7C09E5E9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90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E6E0D5AB-0C34-46E6-B7D2-5B3465C78DD0}" type="datetimeFigureOut">
              <a:rPr lang="pt-BR" smtClean="0"/>
              <a:pPr/>
              <a:t>11/12/2018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BC71CD0F-0326-4B3C-99C9-230879648C93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1052736"/>
            <a:ext cx="9161463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447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Espaço Reservado para Título 1">
            <a:extLst>
              <a:ext uri="{FF2B5EF4-FFF2-40B4-BE49-F238E27FC236}">
                <a16:creationId xmlns:a16="http://schemas.microsoft.com/office/drawing/2014/main" id="{4866D43D-8B1B-4D2B-82D3-87B4327358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121" y="274638"/>
            <a:ext cx="822975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8195" name="Espaço Reservado para Texto 2">
            <a:extLst>
              <a:ext uri="{FF2B5EF4-FFF2-40B4-BE49-F238E27FC236}">
                <a16:creationId xmlns:a16="http://schemas.microsoft.com/office/drawing/2014/main" id="{FE1CC423-A4E5-495B-A723-A6FC6D6D915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121" y="1600201"/>
            <a:ext cx="822975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EBEA76-B157-4134-AC1E-866980708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120" y="6356351"/>
            <a:ext cx="2133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D4E9EBB1-4529-4F19-9C8B-42B12D3D7C62}" type="datetimeFigureOut">
              <a:rPr lang="pt-BR"/>
              <a:pPr>
                <a:defRPr/>
              </a:pPr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AF35D4-2442-4D79-9DB6-18EA6AC1D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3658" y="6356351"/>
            <a:ext cx="28966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396946-40EC-428F-8294-2362AAE93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650" y="6356351"/>
            <a:ext cx="213323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="0" i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AF5060C-2EB0-4815-8790-781AE762605F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pic>
        <p:nvPicPr>
          <p:cNvPr id="8199" name="Imagem 1">
            <a:extLst>
              <a:ext uri="{FF2B5EF4-FFF2-40B4-BE49-F238E27FC236}">
                <a16:creationId xmlns:a16="http://schemas.microsoft.com/office/drawing/2014/main" id="{11CA4226-C7AC-4C8C-B9C1-E09B00A1AD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285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5pPr>
      <a:lvl6pPr marL="457109" algn="ctr" rtl="0" fontAlgn="base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6pPr>
      <a:lvl7pPr marL="914217" algn="ctr" rtl="0" fontAlgn="base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7pPr>
      <a:lvl8pPr marL="1371326" algn="ctr" rtl="0" fontAlgn="base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8pPr>
      <a:lvl9pPr marL="1828434" algn="ctr" rtl="0" fontAlgn="base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831" indent="-342831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801" indent="-28569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6E0D5AB-0C34-46E6-B7D2-5B3465C78DD0}" type="datetimeFigureOut">
              <a:rPr lang="pt-BR" smtClean="0"/>
              <a:pPr/>
              <a:t>11/12/2018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C71CD0F-0326-4B3C-99C9-230879648C93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61463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16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69334"/>
            <a:ext cx="9144000" cy="6117167"/>
          </a:xfrm>
          <a:prstGeom prst="rect">
            <a:avLst/>
          </a:prstGeom>
          <a:solidFill>
            <a:schemeClr val="lt1">
              <a:alpha val="81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634" y="299140"/>
            <a:ext cx="8229600" cy="6858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4634" y="1662029"/>
            <a:ext cx="8229600" cy="4621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Clr>
                <a:schemeClr val="accent3"/>
              </a:buClr>
            </a:pPr>
            <a:r>
              <a:rPr lang="en-US" dirty="0"/>
              <a:t>Click to edit Master text styles</a:t>
            </a:r>
          </a:p>
          <a:p>
            <a:pPr marL="342900" lvl="1" indent="-342900">
              <a:buClr>
                <a:schemeClr val="accent3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638175" lvl="2" indent="-342900">
              <a:buClr>
                <a:schemeClr val="accent3"/>
              </a:buClr>
              <a:buFont typeface="Arial"/>
              <a:buChar char="•"/>
            </a:pPr>
            <a:r>
              <a:rPr lang="en-US" dirty="0"/>
              <a:t>Third level</a:t>
            </a:r>
          </a:p>
          <a:p>
            <a:pPr marL="922338" lvl="3" indent="-342900">
              <a:buClr>
                <a:schemeClr val="accent3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1189038" lvl="4" indent="-342900">
              <a:buClr>
                <a:schemeClr val="accent3"/>
              </a:buClr>
              <a:buFont typeface="Arial"/>
              <a:buChar char="•"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4" r:id="rId5"/>
  </p:sldLayoutIdLst>
  <p:hf hdr="0" ftr="0" dt="0"/>
  <p:txStyles>
    <p:titleStyle>
      <a:lvl1pPr marL="0" algn="l" defTabSz="457200" rtl="0" eaLnBrk="1" latinLnBrk="0" hangingPunct="1">
        <a:lnSpc>
          <a:spcPts val="35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solidFill>
            <a:schemeClr val="tx1">
              <a:lumMod val="50000"/>
              <a:lumOff val="50000"/>
            </a:schemeClr>
          </a:solidFill>
          <a:effectLst/>
          <a:uLnTx/>
          <a:uFillTx/>
          <a:latin typeface="Arial Unicode MS" pitchFamily="34" charset="-128"/>
          <a:ea typeface="+mj-ea"/>
          <a:cs typeface="Arial Unicode MS" pitchFamily="34" charset="-128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/>
        <a:buNone/>
        <a:defRPr lang="en-US" sz="2000" kern="1200" dirty="0" smtClean="0">
          <a:solidFill>
            <a:schemeClr val="tx1">
              <a:lumMod val="75000"/>
              <a:lumOff val="25000"/>
            </a:schemeClr>
          </a:solidFill>
          <a:latin typeface="Arial Unicode MS" pitchFamily="34" charset="-128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Arial Unicode MS" pitchFamily="34" charset="-128"/>
          <a:ea typeface="+mn-ea"/>
          <a:cs typeface="+mn-cs"/>
        </a:defRPr>
      </a:lvl2pPr>
      <a:lvl3pPr marL="295275" indent="0" algn="l" defTabSz="914400" rtl="0" eaLnBrk="1" latinLnBrk="0" hangingPunct="1">
        <a:spcBef>
          <a:spcPct val="20000"/>
        </a:spcBef>
        <a:buFont typeface="Arial" pitchFamily="34" charset="0"/>
        <a:buNone/>
        <a:defRPr lang="en-US" sz="1600" kern="1200" dirty="0" smtClean="0">
          <a:solidFill>
            <a:schemeClr val="tx1">
              <a:lumMod val="75000"/>
              <a:lumOff val="25000"/>
            </a:schemeClr>
          </a:solidFill>
          <a:latin typeface="Arial Unicode MS" pitchFamily="34" charset="-128"/>
          <a:ea typeface="+mn-ea"/>
          <a:cs typeface="+mn-cs"/>
        </a:defRPr>
      </a:lvl3pPr>
      <a:lvl4pPr marL="579438" indent="0" algn="l" defTabSz="914400" rtl="0" eaLnBrk="1" latinLnBrk="0" hangingPunct="1">
        <a:spcBef>
          <a:spcPct val="20000"/>
        </a:spcBef>
        <a:buFont typeface="Arial" pitchFamily="34" charset="0"/>
        <a:buNone/>
        <a:defRPr lang="en-US" sz="1600" kern="1200" dirty="0" smtClean="0">
          <a:solidFill>
            <a:schemeClr val="tx1">
              <a:lumMod val="75000"/>
              <a:lumOff val="25000"/>
            </a:schemeClr>
          </a:solidFill>
          <a:latin typeface="Arial Unicode MS" pitchFamily="34" charset="-128"/>
          <a:ea typeface="+mn-ea"/>
          <a:cs typeface="+mn-cs"/>
        </a:defRPr>
      </a:lvl4pPr>
      <a:lvl5pPr marL="846138" indent="0" algn="l" defTabSz="914400" rtl="0" eaLnBrk="1" latinLnBrk="0" hangingPunct="1">
        <a:spcBef>
          <a:spcPct val="20000"/>
        </a:spcBef>
        <a:buFont typeface="Arial" pitchFamily="34" charset="0"/>
        <a:buNone/>
        <a:defRPr lang="en-US" sz="1600" kern="1200" dirty="0">
          <a:solidFill>
            <a:schemeClr val="tx1">
              <a:lumMod val="75000"/>
              <a:lumOff val="25000"/>
            </a:schemeClr>
          </a:solidFill>
          <a:latin typeface="Arial Unicode MS" pitchFamily="34" charset="-128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EFAB7E4-F73E-4F5B-A8F8-125BE655B544}" type="datetimeFigureOut">
              <a:rPr lang="pt-BR" smtClean="0"/>
              <a:pPr/>
              <a:t>11/12/2018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EF1DA042-4D1B-46E1-B30D-A1C7C09E5E9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6632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9B23FD01-B7AD-4031-ACAA-1A5FC6CE03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1381" y="1989138"/>
            <a:ext cx="7163144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Body Text</a:t>
            </a:r>
          </a:p>
          <a:p>
            <a:pPr lvl="1"/>
            <a:r>
              <a:rPr lang="en-US" altLang="pt-BR"/>
              <a:t>Second Level</a:t>
            </a:r>
          </a:p>
          <a:p>
            <a:pPr lvl="2"/>
            <a:r>
              <a:rPr lang="en-US" altLang="pt-BR"/>
              <a:t>Third Level</a:t>
            </a:r>
          </a:p>
          <a:p>
            <a:pPr lvl="3"/>
            <a:r>
              <a:rPr lang="en-US" altLang="pt-BR"/>
              <a:t>Fourth Level</a:t>
            </a:r>
          </a:p>
          <a:p>
            <a:pPr lvl="4"/>
            <a:r>
              <a:rPr lang="en-US" altLang="pt-BR"/>
              <a:t>Fifth Level</a:t>
            </a:r>
          </a:p>
        </p:txBody>
      </p:sp>
      <p:sp>
        <p:nvSpPr>
          <p:cNvPr id="9219" name="Rectangle 24">
            <a:extLst>
              <a:ext uri="{FF2B5EF4-FFF2-40B4-BE49-F238E27FC236}">
                <a16:creationId xmlns:a16="http://schemas.microsoft.com/office/drawing/2014/main" id="{2A81643B-1082-43EE-BF3C-117F18B3FF2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450772" y="762001"/>
            <a:ext cx="8388481" cy="22225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 i="1">
                <a:solidFill>
                  <a:schemeClr val="bg2"/>
                </a:solidFill>
                <a:latin typeface="Square721 BT"/>
              </a:defRPr>
            </a:lvl1pPr>
            <a:lvl2pPr marL="742950" indent="-285750">
              <a:defRPr b="1" i="1">
                <a:solidFill>
                  <a:schemeClr val="bg2"/>
                </a:solidFill>
                <a:latin typeface="Square721 BT"/>
              </a:defRPr>
            </a:lvl2pPr>
            <a:lvl3pPr marL="1143000" indent="-228600">
              <a:defRPr b="1" i="1">
                <a:solidFill>
                  <a:schemeClr val="bg2"/>
                </a:solidFill>
                <a:latin typeface="Square721 BT"/>
              </a:defRPr>
            </a:lvl3pPr>
            <a:lvl4pPr marL="1600200" indent="-228600">
              <a:defRPr b="1" i="1">
                <a:solidFill>
                  <a:schemeClr val="bg2"/>
                </a:solidFill>
                <a:latin typeface="Square721 BT"/>
              </a:defRPr>
            </a:lvl4pPr>
            <a:lvl5pPr marL="2057400" indent="-228600">
              <a:defRPr b="1" i="1">
                <a:solidFill>
                  <a:schemeClr val="bg2"/>
                </a:solidFill>
                <a:latin typeface="Square721 BT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/>
              </a:defRPr>
            </a:lvl9pPr>
          </a:lstStyle>
          <a:p>
            <a:pPr>
              <a:defRPr/>
            </a:pPr>
            <a:endParaRPr lang="pt-BR" altLang="pt-BR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220" name="Rectangle 35">
            <a:extLst>
              <a:ext uri="{FF2B5EF4-FFF2-40B4-BE49-F238E27FC236}">
                <a16:creationId xmlns:a16="http://schemas.microsoft.com/office/drawing/2014/main" id="{C00F4DA7-AC2F-465C-9BE7-E655C7175D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42840" y="-71438"/>
            <a:ext cx="8229759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pic>
        <p:nvPicPr>
          <p:cNvPr id="9221" name="Imagem 1">
            <a:extLst>
              <a:ext uri="{FF2B5EF4-FFF2-40B4-BE49-F238E27FC236}">
                <a16:creationId xmlns:a16="http://schemas.microsoft.com/office/drawing/2014/main" id="{1A105C41-175D-498F-AEA3-F03AEF19FE4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39698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99" b="1" i="1">
          <a:solidFill>
            <a:schemeClr val="bg2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99" b="1" i="1">
          <a:solidFill>
            <a:schemeClr val="bg2"/>
          </a:solidFill>
          <a:latin typeface="Calibri" panose="020F0502020204030204" pitchFamily="34" charset="0"/>
          <a:cs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99" b="1" i="1">
          <a:solidFill>
            <a:schemeClr val="bg2"/>
          </a:solidFill>
          <a:latin typeface="Calibri" panose="020F0502020204030204" pitchFamily="34" charset="0"/>
          <a:cs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99" b="1" i="1">
          <a:solidFill>
            <a:schemeClr val="bg2"/>
          </a:solidFill>
          <a:latin typeface="Calibri" panose="020F0502020204030204" pitchFamily="34" charset="0"/>
          <a:cs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99" b="1" i="1">
          <a:solidFill>
            <a:schemeClr val="bg2"/>
          </a:solidFill>
          <a:latin typeface="Calibri" panose="020F0502020204030204" pitchFamily="34" charset="0"/>
          <a:cs typeface="Arial" pitchFamily="34" charset="0"/>
        </a:defRPr>
      </a:lvl5pPr>
      <a:lvl6pPr marL="457109" algn="l" rtl="0" fontAlgn="base">
        <a:lnSpc>
          <a:spcPct val="90000"/>
        </a:lnSpc>
        <a:spcBef>
          <a:spcPct val="0"/>
        </a:spcBef>
        <a:spcAft>
          <a:spcPct val="0"/>
        </a:spcAft>
        <a:defRPr sz="3199" b="1" i="1">
          <a:solidFill>
            <a:schemeClr val="bg2"/>
          </a:solidFill>
          <a:latin typeface="Arial" pitchFamily="34" charset="0"/>
          <a:cs typeface="Arial" pitchFamily="34" charset="0"/>
        </a:defRPr>
      </a:lvl6pPr>
      <a:lvl7pPr marL="914217" algn="l" rtl="0" fontAlgn="base">
        <a:lnSpc>
          <a:spcPct val="90000"/>
        </a:lnSpc>
        <a:spcBef>
          <a:spcPct val="0"/>
        </a:spcBef>
        <a:spcAft>
          <a:spcPct val="0"/>
        </a:spcAft>
        <a:defRPr sz="3199" b="1" i="1">
          <a:solidFill>
            <a:schemeClr val="bg2"/>
          </a:solidFill>
          <a:latin typeface="Arial" pitchFamily="34" charset="0"/>
          <a:cs typeface="Arial" pitchFamily="34" charset="0"/>
        </a:defRPr>
      </a:lvl7pPr>
      <a:lvl8pPr marL="1371326" algn="l" rtl="0" fontAlgn="base">
        <a:lnSpc>
          <a:spcPct val="90000"/>
        </a:lnSpc>
        <a:spcBef>
          <a:spcPct val="0"/>
        </a:spcBef>
        <a:spcAft>
          <a:spcPct val="0"/>
        </a:spcAft>
        <a:defRPr sz="3199" b="1" i="1">
          <a:solidFill>
            <a:schemeClr val="bg2"/>
          </a:solidFill>
          <a:latin typeface="Arial" pitchFamily="34" charset="0"/>
          <a:cs typeface="Arial" pitchFamily="34" charset="0"/>
        </a:defRPr>
      </a:lvl8pPr>
      <a:lvl9pPr marL="1828434" algn="l" rtl="0" fontAlgn="base">
        <a:lnSpc>
          <a:spcPct val="90000"/>
        </a:lnSpc>
        <a:spcBef>
          <a:spcPct val="0"/>
        </a:spcBef>
        <a:spcAft>
          <a:spcPct val="0"/>
        </a:spcAft>
        <a:defRPr sz="3199" b="1" i="1">
          <a:solidFill>
            <a:schemeClr val="bg2"/>
          </a:solidFill>
          <a:latin typeface="Arial" pitchFamily="34" charset="0"/>
          <a:cs typeface="Arial" pitchFamily="34" charset="0"/>
        </a:defRPr>
      </a:lvl9pPr>
    </p:titleStyle>
    <p:bodyStyle>
      <a:lvl1pPr marL="285693" indent="-28569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400" b="1" i="1">
          <a:solidFill>
            <a:schemeClr val="bg2"/>
          </a:solidFill>
          <a:latin typeface="Calibri" panose="020F0502020204030204" pitchFamily="34" charset="0"/>
          <a:ea typeface="+mn-ea"/>
          <a:cs typeface="+mn-cs"/>
        </a:defRPr>
      </a:lvl1pPr>
      <a:lvl2pPr marL="685663" indent="-228554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Char char="–"/>
        <a:defRPr sz="2799" b="1" i="1">
          <a:solidFill>
            <a:schemeClr val="bg2"/>
          </a:solidFill>
          <a:latin typeface="Calibri" panose="020F0502020204030204" pitchFamily="34" charset="0"/>
          <a:cs typeface="+mn-cs"/>
        </a:defRPr>
      </a:lvl2pPr>
      <a:lvl3pPr marL="1142771" indent="-228554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Char char="»"/>
        <a:defRPr sz="2400" b="1" i="1">
          <a:solidFill>
            <a:schemeClr val="bg2"/>
          </a:solidFill>
          <a:latin typeface="Calibri" panose="020F0502020204030204" pitchFamily="34" charset="0"/>
          <a:cs typeface="+mn-cs"/>
        </a:defRPr>
      </a:lvl3pPr>
      <a:lvl4pPr marL="1542741" indent="-171416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 i="1">
          <a:solidFill>
            <a:schemeClr val="bg2"/>
          </a:solidFill>
          <a:latin typeface="Calibri" panose="020F0502020204030204" pitchFamily="34" charset="0"/>
          <a:cs typeface="+mn-cs"/>
        </a:defRPr>
      </a:lvl4pPr>
      <a:lvl5pPr marL="1999850" indent="-171416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chemeClr val="bg2"/>
          </a:solidFill>
          <a:latin typeface="Calibri" panose="020F0502020204030204" pitchFamily="34" charset="0"/>
          <a:cs typeface="+mn-cs"/>
        </a:defRPr>
      </a:lvl5pPr>
      <a:lvl6pPr marL="2456959" indent="-171416" algn="l" rtl="0" fontAlgn="base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chemeClr val="bg2"/>
          </a:solidFill>
          <a:latin typeface="+mn-lt"/>
          <a:cs typeface="+mn-cs"/>
        </a:defRPr>
      </a:lvl6pPr>
      <a:lvl7pPr marL="2914067" indent="-171416" algn="l" rtl="0" fontAlgn="base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chemeClr val="bg2"/>
          </a:solidFill>
          <a:latin typeface="+mn-lt"/>
          <a:cs typeface="+mn-cs"/>
        </a:defRPr>
      </a:lvl7pPr>
      <a:lvl8pPr marL="3371176" indent="-171416" algn="l" rtl="0" fontAlgn="base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chemeClr val="bg2"/>
          </a:solidFill>
          <a:latin typeface="+mn-lt"/>
          <a:cs typeface="+mn-cs"/>
        </a:defRPr>
      </a:lvl8pPr>
      <a:lvl9pPr marL="3828284" indent="-171416" algn="l" rtl="0" fontAlgn="base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chemeClr val="bg2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9541" y="-297"/>
            <a:ext cx="9163082" cy="6858594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41605" y="131606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E6E0D5AB-0C34-46E6-B7D2-5B3465C78DD0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11/12/2018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BC71CD0F-0326-4B3C-99C9-230879648C9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1052736"/>
            <a:ext cx="9161463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3798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38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56869CE-5420-47A5-A265-6579D117C29A}" type="datetimeFigureOut">
              <a:rPr lang="pt-BR" smtClean="0"/>
              <a:pPr/>
              <a:t>11/12/2018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FA1C545-BEB5-47F3-86F6-9FA19AED366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4532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EFAB7E4-F73E-4F5B-A8F8-125BE655B544}" type="datetimeFigureOut">
              <a:rPr lang="pt-BR" smtClean="0"/>
              <a:pPr/>
              <a:t>11/12/2018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F1DA042-4D1B-46E1-B30D-A1C7C09E5E9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9292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816C788-5E8D-4BC6-8696-87A65265FAEC}" type="datetimeFigureOut">
              <a:rPr lang="pt-BR" smtClean="0"/>
              <a:pPr/>
              <a:t>11/12/2018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6D9AC3C-198E-45D3-AE37-6F309C142D7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85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6E0D5AB-0C34-46E6-B7D2-5B3465C78DD0}" type="datetimeFigureOut">
              <a:rPr lang="pt-BR" smtClean="0"/>
              <a:pPr/>
              <a:t>11/12/2018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C71CD0F-0326-4B3C-99C9-230879648C93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1052736"/>
            <a:ext cx="9161463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5389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1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588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848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5pPr>
      <a:lvl6pPr marL="457109" algn="ctr" rtl="0" fontAlgn="base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6pPr>
      <a:lvl7pPr marL="914217" algn="ctr" rtl="0" fontAlgn="base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7pPr>
      <a:lvl8pPr marL="1371326" algn="ctr" rtl="0" fontAlgn="base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8pPr>
      <a:lvl9pPr marL="1828434" algn="ctr" rtl="0" fontAlgn="base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831" indent="-342831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801" indent="-285693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121" y="274638"/>
            <a:ext cx="822975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8195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121" y="1600201"/>
            <a:ext cx="822975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120" y="6356351"/>
            <a:ext cx="2133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BC79B4F0-9416-4673-9088-F7887EB468A3}" type="datetimeFigureOut">
              <a:rPr lang="pt-BR" b="1" i="1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11/12/2018</a:t>
            </a:fld>
            <a:endParaRPr lang="pt-BR" b="1" i="1" dirty="0">
              <a:solidFill>
                <a:prstClr val="black">
                  <a:tint val="75000"/>
                </a:prstClr>
              </a:solidFill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3658" y="6356351"/>
            <a:ext cx="28966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dirty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pt-BR" b="1" i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650" y="6356351"/>
            <a:ext cx="2133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84D62326-3152-48B5-B918-505262D17066}" type="slidenum">
              <a:rPr lang="pt-BR" b="1" i="1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 b="1" i="1" dirty="0">
              <a:solidFill>
                <a:prstClr val="black">
                  <a:tint val="75000"/>
                </a:prstClr>
              </a:solidFill>
              <a:cs typeface="+mn-cs"/>
            </a:endParaRPr>
          </a:p>
        </p:txBody>
      </p:sp>
      <p:pic>
        <p:nvPicPr>
          <p:cNvPr id="8" name="Imagem 1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588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2827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5pPr>
      <a:lvl6pPr marL="457109" algn="ctr" rtl="0" fontAlgn="base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6pPr>
      <a:lvl7pPr marL="914217" algn="ctr" rtl="0" fontAlgn="base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7pPr>
      <a:lvl8pPr marL="1371326" algn="ctr" rtl="0" fontAlgn="base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8pPr>
      <a:lvl9pPr marL="1828434" algn="ctr" rtl="0" fontAlgn="base"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831" indent="-342831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801" indent="-285693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hyperlink" Target="https://www.mundopullman.com.br/" TargetMode="Externa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hyperlink" Target="http://www.netshoes.com.br/" TargetMode="External"/><Relationship Id="rId1" Type="http://schemas.openxmlformats.org/officeDocument/2006/relationships/slideLayout" Target="../slideLayouts/slideLayout47.xml"/><Relationship Id="rId6" Type="http://schemas.openxmlformats.org/officeDocument/2006/relationships/hyperlink" Target="http://www.pumaautomoveis.com.br/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shop.brasil.puma.com/institucional/sobr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netshoes.com.br/search/tenis-puma-feminino" TargetMode="Externa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4.png"/><Relationship Id="rId4" Type="http://schemas.openxmlformats.org/officeDocument/2006/relationships/hyperlink" Target="https://www.google.com.br/search?rlz=1C1CAFA_enBR697BR703&amp;ei=qWtmWqfZCceOwwT5tb7gAg&amp;q=puma+tenis+feminino+pre%C3%A7o&amp;oq=puma+tenis+feminino+pre%C3%A7o&amp;gs_l=psy-ab.3..0i22i30k1l4j0i22i10i30k1.2805.3814.0.4959.6.6.0.0.0.0.139.499.0j4.4.0....0...1c.1.64.psy-ab..2.4.498...0.0.W2Iryg_yHcI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stfm.com.br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rismoji.com/2016/11/26/the-top-emojis-of-election-day-2016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TheEmojiofSpotifyArtists/DescribeArtists?:embed=y&amp;:display_count=yes&amp;:showVizHome=n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6.emf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0.xml"/><Relationship Id="rId1" Type="http://schemas.openxmlformats.org/officeDocument/2006/relationships/themeOverride" Target="../theme/themeOverride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b-engines.com/en/ranking/search+engin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pumaautomoveis.com.br/" TargetMode="Externa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6"/>
          <p:cNvSpPr>
            <a:spLocks noChangeArrowheads="1"/>
          </p:cNvSpPr>
          <p:nvPr/>
        </p:nvSpPr>
        <p:spPr bwMode="auto">
          <a:xfrm>
            <a:off x="3707757" y="2492538"/>
            <a:ext cx="4848971" cy="100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>
            <a:lvl1pPr marL="285750" indent="-285750">
              <a:defRPr b="1" i="1">
                <a:solidFill>
                  <a:schemeClr val="bg2"/>
                </a:solidFill>
                <a:latin typeface="Square721 BT"/>
              </a:defRPr>
            </a:lvl1pPr>
            <a:lvl2pPr marL="742950" indent="-285750">
              <a:defRPr b="1" i="1">
                <a:solidFill>
                  <a:schemeClr val="bg2"/>
                </a:solidFill>
                <a:latin typeface="Square721 BT"/>
              </a:defRPr>
            </a:lvl2pPr>
            <a:lvl3pPr marL="1143000" indent="-228600">
              <a:defRPr b="1" i="1">
                <a:solidFill>
                  <a:schemeClr val="bg2"/>
                </a:solidFill>
                <a:latin typeface="Square721 BT"/>
              </a:defRPr>
            </a:lvl3pPr>
            <a:lvl4pPr marL="1600200" indent="-228600">
              <a:defRPr b="1" i="1">
                <a:solidFill>
                  <a:schemeClr val="bg2"/>
                </a:solidFill>
                <a:latin typeface="Square721 BT"/>
              </a:defRPr>
            </a:lvl4pPr>
            <a:lvl5pPr marL="2057400" indent="-228600">
              <a:defRPr b="1" i="1">
                <a:solidFill>
                  <a:schemeClr val="bg2"/>
                </a:solidFill>
                <a:latin typeface="Square721 BT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/>
              </a:defRPr>
            </a:lvl9pPr>
          </a:lstStyle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pt-BR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MBA em IA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pt-BR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555" name="AutoShape 5" descr="http://viethungdo.files.wordpress.com/2010/10/semanticweb.jpg"/>
          <p:cNvSpPr>
            <a:spLocks noChangeAspect="1" noChangeArrowheads="1"/>
          </p:cNvSpPr>
          <p:nvPr/>
        </p:nvSpPr>
        <p:spPr bwMode="auto">
          <a:xfrm>
            <a:off x="63489" y="-135906"/>
            <a:ext cx="304747" cy="304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 i="1">
                <a:solidFill>
                  <a:schemeClr val="bg2"/>
                </a:solidFill>
                <a:latin typeface="Square721 BT"/>
              </a:defRPr>
            </a:lvl1pPr>
            <a:lvl2pPr marL="742950" indent="-285750">
              <a:defRPr b="1" i="1">
                <a:solidFill>
                  <a:schemeClr val="bg2"/>
                </a:solidFill>
                <a:latin typeface="Square721 BT"/>
              </a:defRPr>
            </a:lvl2pPr>
            <a:lvl3pPr marL="1143000" indent="-228600">
              <a:defRPr b="1" i="1">
                <a:solidFill>
                  <a:schemeClr val="bg2"/>
                </a:solidFill>
                <a:latin typeface="Square721 BT"/>
              </a:defRPr>
            </a:lvl3pPr>
            <a:lvl4pPr marL="1600200" indent="-228600">
              <a:defRPr b="1" i="1">
                <a:solidFill>
                  <a:schemeClr val="bg2"/>
                </a:solidFill>
                <a:latin typeface="Square721 BT"/>
              </a:defRPr>
            </a:lvl4pPr>
            <a:lvl5pPr marL="2057400" indent="-228600">
              <a:defRPr b="1" i="1">
                <a:solidFill>
                  <a:schemeClr val="bg2"/>
                </a:solidFill>
                <a:latin typeface="Square721 BT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1" i="1" u="none" strike="noStrike" kern="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060655"/>
      </p:ext>
    </p:extLst>
  </p:cSld>
  <p:clrMapOvr>
    <a:masterClrMapping/>
  </p:clrMapOvr>
  <p:transition spd="slow" advClick="0"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ítulo 1"/>
          <p:cNvSpPr>
            <a:spLocks noGrp="1"/>
          </p:cNvSpPr>
          <p:nvPr>
            <p:ph type="title" idx="4294967295"/>
          </p:nvPr>
        </p:nvSpPr>
        <p:spPr>
          <a:xfrm>
            <a:off x="914400" y="214313"/>
            <a:ext cx="8229600" cy="454025"/>
          </a:xfrm>
        </p:spPr>
        <p:txBody>
          <a:bodyPr>
            <a:noAutofit/>
          </a:bodyPr>
          <a:lstStyle/>
          <a:p>
            <a:pPr algn="l"/>
            <a:r>
              <a:rPr lang="pt-BR" sz="3200" b="1" i="0" dirty="0">
                <a:solidFill>
                  <a:schemeClr val="bg1"/>
                </a:solidFill>
              </a:rPr>
              <a:t>Web Semântica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9512" y="1196752"/>
            <a:ext cx="8229599" cy="2382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Um sinônimo pão 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Pullman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?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Imagem 4">
            <a:hlinkClick r:id="rId2"/>
            <a:extLst>
              <a:ext uri="{FF2B5EF4-FFF2-40B4-BE49-F238E27FC236}">
                <a16:creationId xmlns:a16="http://schemas.microsoft.com/office/drawing/2014/main" id="{AA28C10C-DFF6-48D3-B03D-C581F558F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467264"/>
            <a:ext cx="3265380" cy="370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6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ítulo 1"/>
          <p:cNvSpPr>
            <a:spLocks noGrp="1"/>
          </p:cNvSpPr>
          <p:nvPr>
            <p:ph type="title" idx="4294967295"/>
          </p:nvPr>
        </p:nvSpPr>
        <p:spPr>
          <a:xfrm>
            <a:off x="914400" y="214313"/>
            <a:ext cx="8229600" cy="454025"/>
          </a:xfrm>
        </p:spPr>
        <p:txBody>
          <a:bodyPr>
            <a:noAutofit/>
          </a:bodyPr>
          <a:lstStyle/>
          <a:p>
            <a:pPr algn="l"/>
            <a:r>
              <a:rPr lang="pt-BR" sz="3200" b="1" i="0" dirty="0">
                <a:solidFill>
                  <a:schemeClr val="bg1"/>
                </a:solidFill>
              </a:rPr>
              <a:t>Web Semântica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1606007"/>
            <a:ext cx="9144000" cy="1446550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 que diferencia um do outro?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1DBEDE1-6D3B-45F0-926B-F71444373EF2}"/>
              </a:ext>
            </a:extLst>
          </p:cNvPr>
          <p:cNvSpPr/>
          <p:nvPr/>
        </p:nvSpPr>
        <p:spPr>
          <a:xfrm>
            <a:off x="0" y="3744005"/>
            <a:ext cx="9144000" cy="1938992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17669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ítulo 1"/>
          <p:cNvSpPr>
            <a:spLocks noGrp="1"/>
          </p:cNvSpPr>
          <p:nvPr>
            <p:ph type="title" idx="4294967295"/>
          </p:nvPr>
        </p:nvSpPr>
        <p:spPr>
          <a:xfrm>
            <a:off x="914400" y="214313"/>
            <a:ext cx="8229600" cy="454025"/>
          </a:xfrm>
        </p:spPr>
        <p:txBody>
          <a:bodyPr>
            <a:noAutofit/>
          </a:bodyPr>
          <a:lstStyle/>
          <a:p>
            <a:pPr algn="l"/>
            <a:r>
              <a:rPr lang="pt-BR" sz="3200" b="1" i="0" dirty="0">
                <a:solidFill>
                  <a:schemeClr val="bg1"/>
                </a:solidFill>
              </a:rPr>
              <a:t>Web Semântica</a:t>
            </a:r>
          </a:p>
        </p:txBody>
      </p:sp>
      <p:sp>
        <p:nvSpPr>
          <p:cNvPr id="4" name="Retângulo 3"/>
          <p:cNvSpPr/>
          <p:nvPr/>
        </p:nvSpPr>
        <p:spPr>
          <a:xfrm>
            <a:off x="-514176" y="423396"/>
            <a:ext cx="8229599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 Web além das Imagens ...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Páginas?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Vídeos?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Shopping?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Notícias?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......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A7E30E-69A3-4311-8E57-F5AD54FE5A62}"/>
              </a:ext>
            </a:extLst>
          </p:cNvPr>
          <p:cNvSpPr txBox="1"/>
          <p:nvPr/>
        </p:nvSpPr>
        <p:spPr>
          <a:xfrm rot="16200000">
            <a:off x="4763095" y="2201089"/>
            <a:ext cx="590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RECURSOS</a:t>
            </a:r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BDC9BC8E-08B8-4D10-8F10-8E232C6B96F3}"/>
              </a:ext>
            </a:extLst>
          </p:cNvPr>
          <p:cNvSpPr/>
          <p:nvPr/>
        </p:nvSpPr>
        <p:spPr>
          <a:xfrm>
            <a:off x="5796136" y="2996952"/>
            <a:ext cx="1224136" cy="79208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18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021E373-E03B-4DB4-BE2B-0848514E649E}"/>
              </a:ext>
            </a:extLst>
          </p:cNvPr>
          <p:cNvSpPr txBox="1"/>
          <p:nvPr/>
        </p:nvSpPr>
        <p:spPr>
          <a:xfrm>
            <a:off x="-43149" y="1052736"/>
            <a:ext cx="9252520" cy="3416320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Desafio: </a:t>
            </a:r>
          </a:p>
          <a:p>
            <a:pPr marL="1371600" marR="0" lvl="3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como selecionar, armazenar, classificar e analisar os recursos na web?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406288C-1EE7-4CCD-BBA5-49F191DE1592}"/>
              </a:ext>
            </a:extLst>
          </p:cNvPr>
          <p:cNvSpPr txBox="1">
            <a:spLocks/>
          </p:cNvSpPr>
          <p:nvPr/>
        </p:nvSpPr>
        <p:spPr bwMode="auto">
          <a:xfrm>
            <a:off x="468232" y="260351"/>
            <a:ext cx="822975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Web Semântica</a:t>
            </a:r>
          </a:p>
        </p:txBody>
      </p:sp>
    </p:spTree>
    <p:extLst>
      <p:ext uri="{BB962C8B-B14F-4D97-AF65-F5344CB8AC3E}">
        <p14:creationId xmlns:p14="http://schemas.microsoft.com/office/powerpoint/2010/main" val="1625827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5327D89-EDDC-48A4-9600-84FE11841C70}"/>
              </a:ext>
            </a:extLst>
          </p:cNvPr>
          <p:cNvSpPr txBox="1">
            <a:spLocks/>
          </p:cNvSpPr>
          <p:nvPr/>
        </p:nvSpPr>
        <p:spPr bwMode="auto">
          <a:xfrm>
            <a:off x="468313" y="260350"/>
            <a:ext cx="82296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small" spc="0" normalizeH="0" baseline="0" noProof="0" dirty="0">
                <a:ln>
                  <a:noFill/>
                </a:ln>
                <a:solidFill>
                  <a:srgbClr val="EEEC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Calibri"/>
                <a:ea typeface="+mj-ea"/>
                <a:cs typeface="Calibri" panose="020F0502020204030204" pitchFamily="34" charset="0"/>
              </a:rPr>
              <a:t>Web Semântica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517F9EE-ABA8-4599-B62A-2BAE4243B546}"/>
              </a:ext>
            </a:extLst>
          </p:cNvPr>
          <p:cNvSpPr txBox="1"/>
          <p:nvPr/>
        </p:nvSpPr>
        <p:spPr>
          <a:xfrm>
            <a:off x="0" y="1052736"/>
            <a:ext cx="9144000" cy="5909310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A ideia é ter </a:t>
            </a: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dados definidos e interligados </a:t>
            </a: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na web de maneira que possam ser </a:t>
            </a: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interpretados por máquinas</a:t>
            </a: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, não somente por seu objetivo visual mas também para </a:t>
            </a: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rgbClr val="8064A2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automação</a:t>
            </a: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,</a:t>
            </a: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 </a:t>
            </a: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rgbClr val="FF7C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integração</a:t>
            </a: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 e </a:t>
            </a: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reuso</a:t>
            </a: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 entre várias aplicações.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147291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386433" y="1196752"/>
            <a:ext cx="5757567" cy="48040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Web 3.0 will be more connected, open, and intelligent, with semantic Web technologies, </a:t>
            </a:r>
            <a:r>
              <a:rPr kumimoji="0" 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distributed databases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natural language processing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machine learning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machine reasoning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and </a:t>
            </a:r>
            <a:r>
              <a:rPr kumimoji="0" 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autonomous agents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endParaRPr kumimoji="0" lang="pt-BR" sz="2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pt-BR" sz="28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412776"/>
            <a:ext cx="2944327" cy="165618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2DFD8DA-332C-403D-B6DF-EEB75161983B}"/>
              </a:ext>
            </a:extLst>
          </p:cNvPr>
          <p:cNvSpPr txBox="1">
            <a:spLocks/>
          </p:cNvSpPr>
          <p:nvPr/>
        </p:nvSpPr>
        <p:spPr>
          <a:xfrm>
            <a:off x="461264" y="176732"/>
            <a:ext cx="8229758" cy="4540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Web Semântica</a:t>
            </a:r>
          </a:p>
        </p:txBody>
      </p:sp>
    </p:spTree>
    <p:extLst>
      <p:ext uri="{BB962C8B-B14F-4D97-AF65-F5344CB8AC3E}">
        <p14:creationId xmlns:p14="http://schemas.microsoft.com/office/powerpoint/2010/main" val="291920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68232" y="260351"/>
            <a:ext cx="8229758" cy="4540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Web Semântica</a:t>
            </a:r>
          </a:p>
        </p:txBody>
      </p:sp>
      <p:sp>
        <p:nvSpPr>
          <p:cNvPr id="3" name="Elipse 2"/>
          <p:cNvSpPr/>
          <p:nvPr/>
        </p:nvSpPr>
        <p:spPr bwMode="auto">
          <a:xfrm>
            <a:off x="827584" y="1988840"/>
            <a:ext cx="1944216" cy="1656184"/>
          </a:xfrm>
          <a:prstGeom prst="ellipse">
            <a:avLst/>
          </a:prstGeom>
          <a:solidFill>
            <a:srgbClr val="CC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Web Semântica</a:t>
            </a:r>
          </a:p>
        </p:txBody>
      </p:sp>
      <p:sp>
        <p:nvSpPr>
          <p:cNvPr id="4" name="Elipse 3"/>
          <p:cNvSpPr/>
          <p:nvPr/>
        </p:nvSpPr>
        <p:spPr bwMode="auto">
          <a:xfrm>
            <a:off x="4788024" y="2924944"/>
            <a:ext cx="1944216" cy="1440160"/>
          </a:xfrm>
          <a:prstGeom prst="ellipse">
            <a:avLst/>
          </a:prstGeom>
          <a:solidFill>
            <a:srgbClr val="9999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Inteligência Artificial</a:t>
            </a:r>
          </a:p>
        </p:txBody>
      </p:sp>
      <p:sp>
        <p:nvSpPr>
          <p:cNvPr id="5" name="Elipse 4"/>
          <p:cNvSpPr/>
          <p:nvPr/>
        </p:nvSpPr>
        <p:spPr bwMode="auto">
          <a:xfrm>
            <a:off x="4860032" y="1412776"/>
            <a:ext cx="1656184" cy="1080120"/>
          </a:xfrm>
          <a:prstGeom prst="ellipse">
            <a:avLst/>
          </a:prstGeom>
          <a:solidFill>
            <a:srgbClr val="66FF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Web</a:t>
            </a:r>
          </a:p>
        </p:txBody>
      </p:sp>
      <p:cxnSp>
        <p:nvCxnSpPr>
          <p:cNvPr id="9" name="Conector de seta reta 8"/>
          <p:cNvCxnSpPr>
            <a:stCxn id="3" idx="6"/>
            <a:endCxn id="5" idx="3"/>
          </p:cNvCxnSpPr>
          <p:nvPr/>
        </p:nvCxnSpPr>
        <p:spPr bwMode="auto">
          <a:xfrm flipV="1">
            <a:off x="2771800" y="2334716"/>
            <a:ext cx="2330775" cy="48221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99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Conector de seta reta 10"/>
          <p:cNvCxnSpPr>
            <a:stCxn id="3" idx="6"/>
            <a:endCxn id="4" idx="2"/>
          </p:cNvCxnSpPr>
          <p:nvPr/>
        </p:nvCxnSpPr>
        <p:spPr bwMode="auto">
          <a:xfrm>
            <a:off x="2771800" y="2816932"/>
            <a:ext cx="2016224" cy="82809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99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Retângulo de cantos arredondados 11"/>
          <p:cNvSpPr/>
          <p:nvPr/>
        </p:nvSpPr>
        <p:spPr bwMode="auto">
          <a:xfrm>
            <a:off x="4644008" y="4797152"/>
            <a:ext cx="3960440" cy="936104"/>
          </a:xfrm>
          <a:prstGeom prst="round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Uma visão da informação compreendida por máquinas para realizar tarefas como buscas, integração, compartilhamento na web</a:t>
            </a:r>
          </a:p>
        </p:txBody>
      </p:sp>
      <p:cxnSp>
        <p:nvCxnSpPr>
          <p:cNvPr id="14" name="Conector de seta reta 13"/>
          <p:cNvCxnSpPr>
            <a:stCxn id="3" idx="6"/>
            <a:endCxn id="12" idx="1"/>
          </p:cNvCxnSpPr>
          <p:nvPr/>
        </p:nvCxnSpPr>
        <p:spPr bwMode="auto">
          <a:xfrm>
            <a:off x="2771800" y="2816932"/>
            <a:ext cx="1872208" cy="244827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99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Retângulo de cantos arredondados 22"/>
          <p:cNvSpPr/>
          <p:nvPr/>
        </p:nvSpPr>
        <p:spPr bwMode="auto">
          <a:xfrm>
            <a:off x="7308304" y="3356992"/>
            <a:ext cx="1691680" cy="576064"/>
          </a:xfrm>
          <a:prstGeom prst="roundRect">
            <a:avLst/>
          </a:prstGeom>
          <a:solidFill>
            <a:srgbClr val="9999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 inteligência das máquinas</a:t>
            </a:r>
          </a:p>
        </p:txBody>
      </p:sp>
      <p:cxnSp>
        <p:nvCxnSpPr>
          <p:cNvPr id="25" name="Conector de seta reta 24"/>
          <p:cNvCxnSpPr>
            <a:stCxn id="4" idx="6"/>
            <a:endCxn id="23" idx="1"/>
          </p:cNvCxnSpPr>
          <p:nvPr/>
        </p:nvCxnSpPr>
        <p:spPr bwMode="auto">
          <a:xfrm>
            <a:off x="6732240" y="3645024"/>
            <a:ext cx="576064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99FF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792809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ítulo 1"/>
          <p:cNvSpPr>
            <a:spLocks noGrp="1"/>
          </p:cNvSpPr>
          <p:nvPr>
            <p:ph type="title" idx="4294967295"/>
          </p:nvPr>
        </p:nvSpPr>
        <p:spPr>
          <a:xfrm>
            <a:off x="914400" y="214313"/>
            <a:ext cx="8229600" cy="454025"/>
          </a:xfrm>
        </p:spPr>
        <p:txBody>
          <a:bodyPr>
            <a:noAutofit/>
          </a:bodyPr>
          <a:lstStyle/>
          <a:p>
            <a:pPr algn="l"/>
            <a:r>
              <a:rPr lang="pt-BR" sz="3200" b="1" i="0" dirty="0">
                <a:solidFill>
                  <a:schemeClr val="bg1"/>
                </a:solidFill>
              </a:rPr>
              <a:t>Web Semântica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8BA25D-6519-4F08-B51B-36269955A1B5}"/>
              </a:ext>
            </a:extLst>
          </p:cNvPr>
          <p:cNvSpPr txBox="1"/>
          <p:nvPr/>
        </p:nvSpPr>
        <p:spPr>
          <a:xfrm rot="16200000">
            <a:off x="-1688921" y="2626737"/>
            <a:ext cx="590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TAXONOMIA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A284CCB6-60B2-4F20-820B-AE445E0D6156}"/>
              </a:ext>
            </a:extLst>
          </p:cNvPr>
          <p:cNvSpPr/>
          <p:nvPr/>
        </p:nvSpPr>
        <p:spPr>
          <a:xfrm>
            <a:off x="2498004" y="3070860"/>
            <a:ext cx="1224136" cy="79208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FE2FC84-80F3-4498-BFBF-F5606404830C}"/>
              </a:ext>
            </a:extLst>
          </p:cNvPr>
          <p:cNvSpPr/>
          <p:nvPr/>
        </p:nvSpPr>
        <p:spPr>
          <a:xfrm>
            <a:off x="4355976" y="1124744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Organizam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recuperam a informação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dentro de portais como um mapa conceitual dos principais tópicos de acordo com a visão de quem as desenvolve ou do objetivo da organização.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93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03920" y="1189569"/>
            <a:ext cx="61682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Taxonomia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91377" y="1717609"/>
            <a:ext cx="8229758" cy="266429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 grego: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altLang="pt-BR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taxon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categoria, grupo, ordem, arranjo e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altLang="pt-BR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nomos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regra, lei, norma, que regula.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Pode tornar 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 portal mais amigável 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porque permite a navegação do usuário pelos </a:t>
            </a:r>
            <a:r>
              <a:rPr kumimoji="0" lang="pt-BR" altLang="pt-BR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links.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468232" y="260351"/>
            <a:ext cx="822975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Web Semântica</a:t>
            </a:r>
          </a:p>
        </p:txBody>
      </p:sp>
    </p:spTree>
    <p:extLst>
      <p:ext uri="{BB962C8B-B14F-4D97-AF65-F5344CB8AC3E}">
        <p14:creationId xmlns:p14="http://schemas.microsoft.com/office/powerpoint/2010/main" val="213575827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ítulo 1"/>
          <p:cNvSpPr>
            <a:spLocks noGrp="1"/>
          </p:cNvSpPr>
          <p:nvPr>
            <p:ph type="title" idx="4294967295"/>
          </p:nvPr>
        </p:nvSpPr>
        <p:spPr>
          <a:xfrm>
            <a:off x="914400" y="214313"/>
            <a:ext cx="8229600" cy="454025"/>
          </a:xfrm>
        </p:spPr>
        <p:txBody>
          <a:bodyPr>
            <a:noAutofit/>
          </a:bodyPr>
          <a:lstStyle/>
          <a:p>
            <a:pPr algn="l"/>
            <a:r>
              <a:rPr lang="pt-BR" sz="3200" b="1" i="0" dirty="0">
                <a:solidFill>
                  <a:schemeClr val="bg1"/>
                </a:solidFill>
              </a:rPr>
              <a:t>Web Semântica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8BA25D-6519-4F08-B51B-36269955A1B5}"/>
              </a:ext>
            </a:extLst>
          </p:cNvPr>
          <p:cNvSpPr txBox="1"/>
          <p:nvPr/>
        </p:nvSpPr>
        <p:spPr>
          <a:xfrm rot="16200000">
            <a:off x="-1688921" y="2626737"/>
            <a:ext cx="590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TAXONOMIA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A284CCB6-60B2-4F20-820B-AE445E0D6156}"/>
              </a:ext>
            </a:extLst>
          </p:cNvPr>
          <p:cNvSpPr/>
          <p:nvPr/>
        </p:nvSpPr>
        <p:spPr>
          <a:xfrm>
            <a:off x="2498004" y="3070860"/>
            <a:ext cx="1224136" cy="79208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m 3">
            <a:hlinkClick r:id="rId2"/>
            <a:extLst>
              <a:ext uri="{FF2B5EF4-FFF2-40B4-BE49-F238E27FC236}">
                <a16:creationId xmlns:a16="http://schemas.microsoft.com/office/drawing/2014/main" id="{7C243046-5675-4A3B-B811-A2CACF5D4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731" y="4865259"/>
            <a:ext cx="3891717" cy="887876"/>
          </a:xfrm>
          <a:prstGeom prst="rect">
            <a:avLst/>
          </a:prstGeom>
        </p:spPr>
      </p:pic>
      <p:pic>
        <p:nvPicPr>
          <p:cNvPr id="7" name="Imagem 6">
            <a:hlinkClick r:id="rId4"/>
            <a:extLst>
              <a:ext uri="{FF2B5EF4-FFF2-40B4-BE49-F238E27FC236}">
                <a16:creationId xmlns:a16="http://schemas.microsoft.com/office/drawing/2014/main" id="{5E2658D5-2244-464E-A989-7D69AD014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319" y="1205593"/>
            <a:ext cx="2661175" cy="1330588"/>
          </a:xfrm>
          <a:prstGeom prst="rect">
            <a:avLst/>
          </a:prstGeom>
        </p:spPr>
      </p:pic>
      <p:pic>
        <p:nvPicPr>
          <p:cNvPr id="8" name="Imagem 7">
            <a:hlinkClick r:id="rId6"/>
            <a:extLst>
              <a:ext uri="{FF2B5EF4-FFF2-40B4-BE49-F238E27FC236}">
                <a16:creationId xmlns:a16="http://schemas.microsoft.com/office/drawing/2014/main" id="{FA2D03AB-70F5-446C-B552-A065CB1DD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7319" y="3197654"/>
            <a:ext cx="2806392" cy="133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6"/>
          <p:cNvSpPr>
            <a:spLocks noChangeArrowheads="1"/>
          </p:cNvSpPr>
          <p:nvPr/>
        </p:nvSpPr>
        <p:spPr bwMode="auto">
          <a:xfrm>
            <a:off x="3059832" y="2060848"/>
            <a:ext cx="4848970" cy="1150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72" tIns="44442" rIns="90472" bIns="44442"/>
          <a:lstStyle/>
          <a:p>
            <a:pPr marL="285693" marR="0" lvl="0" indent="-285693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pt-PT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Arquitetura de Dados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pt-PT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Web Semântica</a:t>
            </a:r>
          </a:p>
          <a:p>
            <a:pPr marL="285693" marR="0" lvl="0" indent="-285693" algn="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603" name="AutoShape 5" descr="http://viethungdo.files.wordpress.com/2010/10/semanticweb.jpg"/>
          <p:cNvSpPr>
            <a:spLocks noChangeAspect="1" noChangeArrowheads="1"/>
          </p:cNvSpPr>
          <p:nvPr/>
        </p:nvSpPr>
        <p:spPr bwMode="auto">
          <a:xfrm>
            <a:off x="63489" y="-135906"/>
            <a:ext cx="304747" cy="304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 i="1">
                <a:solidFill>
                  <a:schemeClr val="bg2"/>
                </a:solidFill>
                <a:latin typeface="Square721 BT"/>
              </a:defRPr>
            </a:lvl1pPr>
            <a:lvl2pPr marL="742950" indent="-285750">
              <a:defRPr b="1" i="1">
                <a:solidFill>
                  <a:schemeClr val="bg2"/>
                </a:solidFill>
                <a:latin typeface="Square721 BT"/>
              </a:defRPr>
            </a:lvl2pPr>
            <a:lvl3pPr marL="1143000" indent="-228600">
              <a:defRPr b="1" i="1">
                <a:solidFill>
                  <a:schemeClr val="bg2"/>
                </a:solidFill>
                <a:latin typeface="Square721 BT"/>
              </a:defRPr>
            </a:lvl3pPr>
            <a:lvl4pPr marL="1600200" indent="-228600">
              <a:defRPr b="1" i="1">
                <a:solidFill>
                  <a:schemeClr val="bg2"/>
                </a:solidFill>
                <a:latin typeface="Square721 BT"/>
              </a:defRPr>
            </a:lvl4pPr>
            <a:lvl5pPr marL="2057400" indent="-228600">
              <a:defRPr b="1" i="1">
                <a:solidFill>
                  <a:schemeClr val="bg2"/>
                </a:solidFill>
                <a:latin typeface="Square721 BT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1" i="1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ço Reservado para Texto 4"/>
          <p:cNvSpPr txBox="1">
            <a:spLocks/>
          </p:cNvSpPr>
          <p:nvPr/>
        </p:nvSpPr>
        <p:spPr bwMode="auto">
          <a:xfrm>
            <a:off x="1619250" y="5805488"/>
            <a:ext cx="4573588" cy="115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4" indent="0" algn="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b-NO" sz="12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Jorge Surian</a:t>
            </a:r>
          </a:p>
          <a:p>
            <a:pPr marL="0" marR="0" lvl="4" indent="0" algn="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b-NO" sz="1200" kern="0" dirty="0">
                <a:solidFill>
                  <a:srgbClr val="D9D9D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Jorge.surian@gmail.com</a:t>
            </a:r>
            <a:endParaRPr kumimoji="0" lang="nb-NO" sz="1200" b="0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959037"/>
      </p:ext>
    </p:extLst>
  </p:cSld>
  <p:clrMapOvr>
    <a:masterClrMapping/>
  </p:clrMapOvr>
  <p:transition spd="slow" advClick="0"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ítulo 1"/>
          <p:cNvSpPr>
            <a:spLocks noGrp="1"/>
          </p:cNvSpPr>
          <p:nvPr>
            <p:ph type="title" idx="4294967295"/>
          </p:nvPr>
        </p:nvSpPr>
        <p:spPr>
          <a:xfrm>
            <a:off x="914400" y="214313"/>
            <a:ext cx="8229600" cy="454025"/>
          </a:xfrm>
        </p:spPr>
        <p:txBody>
          <a:bodyPr>
            <a:noAutofit/>
          </a:bodyPr>
          <a:lstStyle/>
          <a:p>
            <a:pPr algn="l"/>
            <a:r>
              <a:rPr lang="pt-BR" sz="3200" b="1" i="0" dirty="0">
                <a:solidFill>
                  <a:schemeClr val="bg1"/>
                </a:solidFill>
              </a:rPr>
              <a:t>Web Semântica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8BA25D-6519-4F08-B51B-36269955A1B5}"/>
              </a:ext>
            </a:extLst>
          </p:cNvPr>
          <p:cNvSpPr txBox="1"/>
          <p:nvPr/>
        </p:nvSpPr>
        <p:spPr>
          <a:xfrm rot="16200000">
            <a:off x="-1688921" y="2626737"/>
            <a:ext cx="590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TAXONOMIA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E7AC87-FA58-42B0-BE98-D3AD40C1279A}"/>
              </a:ext>
            </a:extLst>
          </p:cNvPr>
          <p:cNvSpPr txBox="1"/>
          <p:nvPr/>
        </p:nvSpPr>
        <p:spPr>
          <a:xfrm>
            <a:off x="6156176" y="4308566"/>
            <a:ext cx="2232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Garfo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D49207C-A520-4C80-B689-E8E1D7657C11}"/>
              </a:ext>
            </a:extLst>
          </p:cNvPr>
          <p:cNvSpPr txBox="1"/>
          <p:nvPr/>
        </p:nvSpPr>
        <p:spPr>
          <a:xfrm>
            <a:off x="3995936" y="2992897"/>
            <a:ext cx="2376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Peças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D583E66-B25B-47BD-9AAB-7545499267FE}"/>
              </a:ext>
            </a:extLst>
          </p:cNvPr>
          <p:cNvSpPr txBox="1"/>
          <p:nvPr/>
        </p:nvSpPr>
        <p:spPr>
          <a:xfrm>
            <a:off x="1425171" y="1906736"/>
            <a:ext cx="4032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Bicicletas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8B19DF72-9800-42F4-87A6-8890B0EED5E3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3475957" y="2641614"/>
            <a:ext cx="701440" cy="770565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251593CB-15AF-4210-B586-4EEAA3BD5F06}"/>
              </a:ext>
            </a:extLst>
          </p:cNvPr>
          <p:cNvCxnSpPr>
            <a:cxnSpLocks/>
            <a:stCxn id="10" idx="2"/>
            <a:endCxn id="3" idx="1"/>
          </p:cNvCxnSpPr>
          <p:nvPr/>
        </p:nvCxnSpPr>
        <p:spPr>
          <a:xfrm rot="16200000" flipH="1">
            <a:off x="5204648" y="3741758"/>
            <a:ext cx="930949" cy="972108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2964FBF1-8261-452F-B156-94A9A37B9573}"/>
              </a:ext>
            </a:extLst>
          </p:cNvPr>
          <p:cNvSpPr/>
          <p:nvPr/>
        </p:nvSpPr>
        <p:spPr>
          <a:xfrm>
            <a:off x="1771239" y="1393487"/>
            <a:ext cx="5040560" cy="3593223"/>
          </a:xfrm>
          <a:prstGeom prst="ellipse">
            <a:avLst/>
          </a:prstGeom>
          <a:solidFill>
            <a:srgbClr val="00B050">
              <a:alpha val="5882"/>
            </a:srgbClr>
          </a:solidFill>
          <a:ln w="7620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6BAC08B-C53B-41ED-A06B-B91A52C74F16}"/>
              </a:ext>
            </a:extLst>
          </p:cNvPr>
          <p:cNvSpPr/>
          <p:nvPr/>
        </p:nvSpPr>
        <p:spPr>
          <a:xfrm>
            <a:off x="-280481" y="4680147"/>
            <a:ext cx="9144000" cy="1938992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145908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 animBg="1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ítulo 1"/>
          <p:cNvSpPr>
            <a:spLocks noGrp="1"/>
          </p:cNvSpPr>
          <p:nvPr>
            <p:ph type="title" idx="4294967295"/>
          </p:nvPr>
        </p:nvSpPr>
        <p:spPr>
          <a:xfrm>
            <a:off x="914400" y="214313"/>
            <a:ext cx="8229600" cy="454025"/>
          </a:xfrm>
        </p:spPr>
        <p:txBody>
          <a:bodyPr>
            <a:noAutofit/>
          </a:bodyPr>
          <a:lstStyle/>
          <a:p>
            <a:pPr algn="l"/>
            <a:r>
              <a:rPr lang="pt-BR" sz="3200" b="1" i="0" dirty="0">
                <a:solidFill>
                  <a:schemeClr val="bg1"/>
                </a:solidFill>
              </a:rPr>
              <a:t>Web Semântica</a:t>
            </a:r>
          </a:p>
        </p:txBody>
      </p:sp>
      <p:sp>
        <p:nvSpPr>
          <p:cNvPr id="4" name="Retângulo 3"/>
          <p:cNvSpPr/>
          <p:nvPr/>
        </p:nvSpPr>
        <p:spPr>
          <a:xfrm>
            <a:off x="457200" y="1700808"/>
            <a:ext cx="82295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Taxonomia só não basta .....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33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638275" y="1772816"/>
            <a:ext cx="57938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RECURSOS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SEM ANOTAÇÃO X ANOTADOS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 bwMode="auto">
          <a:xfrm>
            <a:off x="468232" y="260351"/>
            <a:ext cx="822975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Web Semântica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564904"/>
            <a:ext cx="47339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48128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ítulo 1"/>
          <p:cNvSpPr>
            <a:spLocks noGrp="1"/>
          </p:cNvSpPr>
          <p:nvPr>
            <p:ph type="title" idx="4294967295"/>
          </p:nvPr>
        </p:nvSpPr>
        <p:spPr>
          <a:xfrm>
            <a:off x="914400" y="214313"/>
            <a:ext cx="8229600" cy="454025"/>
          </a:xfrm>
        </p:spPr>
        <p:txBody>
          <a:bodyPr>
            <a:noAutofit/>
          </a:bodyPr>
          <a:lstStyle/>
          <a:p>
            <a:pPr algn="l"/>
            <a:r>
              <a:rPr lang="pt-BR" sz="3200" b="1" i="0" dirty="0">
                <a:solidFill>
                  <a:schemeClr val="bg1"/>
                </a:solidFill>
              </a:rPr>
              <a:t>Web Semântica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764704"/>
            <a:ext cx="822959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Local?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Tamanho?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Telefone?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Preço?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......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8BA25D-6519-4F08-B51B-36269955A1B5}"/>
              </a:ext>
            </a:extLst>
          </p:cNvPr>
          <p:cNvSpPr txBox="1"/>
          <p:nvPr/>
        </p:nvSpPr>
        <p:spPr>
          <a:xfrm rot="16200000">
            <a:off x="4769439" y="2858257"/>
            <a:ext cx="590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METADADOS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A284CCB6-60B2-4F20-820B-AE445E0D6156}"/>
              </a:ext>
            </a:extLst>
          </p:cNvPr>
          <p:cNvSpPr/>
          <p:nvPr/>
        </p:nvSpPr>
        <p:spPr>
          <a:xfrm>
            <a:off x="5796136" y="2996952"/>
            <a:ext cx="1224136" cy="79208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83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 txBox="1">
            <a:spLocks/>
          </p:cNvSpPr>
          <p:nvPr/>
        </p:nvSpPr>
        <p:spPr bwMode="auto">
          <a:xfrm>
            <a:off x="468232" y="260351"/>
            <a:ext cx="822975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Web Semântica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32" y="1801108"/>
            <a:ext cx="2939252" cy="348770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736932" y="1639828"/>
            <a:ext cx="515554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“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Metadata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is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 data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about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 data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“Dados estruturados sobre dados”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Exemplos: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Significado para criação do recurso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Propósito do recurso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Data e horário de criação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Autor 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Localização na rede onde o dado foi criado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Padrões são usados</a:t>
            </a:r>
          </a:p>
        </p:txBody>
      </p:sp>
    </p:spTree>
    <p:extLst>
      <p:ext uri="{BB962C8B-B14F-4D97-AF65-F5344CB8AC3E}">
        <p14:creationId xmlns:p14="http://schemas.microsoft.com/office/powerpoint/2010/main" val="1626517941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 txBox="1">
            <a:spLocks/>
          </p:cNvSpPr>
          <p:nvPr/>
        </p:nvSpPr>
        <p:spPr bwMode="auto">
          <a:xfrm>
            <a:off x="468232" y="260351"/>
            <a:ext cx="822975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Web Semântica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9D86BBB-F2E3-4ADF-B90E-338DFC7F18C4}"/>
              </a:ext>
            </a:extLst>
          </p:cNvPr>
          <p:cNvSpPr txBox="1"/>
          <p:nvPr/>
        </p:nvSpPr>
        <p:spPr>
          <a:xfrm>
            <a:off x="434791" y="3861048"/>
            <a:ext cx="8244408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Recursos digitais não existem sem metadados.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Metadados devem ser criados antes mesmo do processo de geração para identificá-los, saber onde se encontra, como apresentar os objetos, ...</a:t>
            </a:r>
          </a:p>
        </p:txBody>
      </p:sp>
      <p:pic>
        <p:nvPicPr>
          <p:cNvPr id="8" name="Picture 3" descr="j0217446">
            <a:extLst>
              <a:ext uri="{FF2B5EF4-FFF2-40B4-BE49-F238E27FC236}">
                <a16:creationId xmlns:a16="http://schemas.microsoft.com/office/drawing/2014/main" id="{CE41EF52-4D05-4A41-A6C2-E531D0F3E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27" y="1484784"/>
            <a:ext cx="1838325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j0186134">
            <a:extLst>
              <a:ext uri="{FF2B5EF4-FFF2-40B4-BE49-F238E27FC236}">
                <a16:creationId xmlns:a16="http://schemas.microsoft.com/office/drawing/2014/main" id="{48044ADE-025F-4E39-B11E-ED6B3D805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40" y="1484784"/>
            <a:ext cx="1157287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j0186066">
            <a:extLst>
              <a:ext uri="{FF2B5EF4-FFF2-40B4-BE49-F238E27FC236}">
                <a16:creationId xmlns:a16="http://schemas.microsoft.com/office/drawing/2014/main" id="{42DA28AB-8D9F-42F0-9ADF-47BAF5C7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627" y="1484784"/>
            <a:ext cx="1487488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j0217518">
            <a:extLst>
              <a:ext uri="{FF2B5EF4-FFF2-40B4-BE49-F238E27FC236}">
                <a16:creationId xmlns:a16="http://schemas.microsoft.com/office/drawing/2014/main" id="{289E2F65-113C-48A3-816E-62A5F8D4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52" y="1516534"/>
            <a:ext cx="1096963" cy="17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 descr="j0222039">
            <a:extLst>
              <a:ext uri="{FF2B5EF4-FFF2-40B4-BE49-F238E27FC236}">
                <a16:creationId xmlns:a16="http://schemas.microsoft.com/office/drawing/2014/main" id="{4F4EE3E7-06F1-480F-85BF-2D50BED2D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27" y="1560984"/>
            <a:ext cx="1754188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6331458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ítulo 1"/>
          <p:cNvSpPr>
            <a:spLocks noGrp="1"/>
          </p:cNvSpPr>
          <p:nvPr>
            <p:ph type="title" idx="4294967295"/>
          </p:nvPr>
        </p:nvSpPr>
        <p:spPr>
          <a:xfrm>
            <a:off x="914400" y="214313"/>
            <a:ext cx="8229600" cy="454025"/>
          </a:xfrm>
        </p:spPr>
        <p:txBody>
          <a:bodyPr>
            <a:noAutofit/>
          </a:bodyPr>
          <a:lstStyle/>
          <a:p>
            <a:pPr algn="l"/>
            <a:r>
              <a:rPr lang="pt-BR" sz="3200" b="1" i="0" dirty="0">
                <a:solidFill>
                  <a:schemeClr val="bg1"/>
                </a:solidFill>
              </a:rPr>
              <a:t>Web Semântica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8BA25D-6519-4F08-B51B-36269955A1B5}"/>
              </a:ext>
            </a:extLst>
          </p:cNvPr>
          <p:cNvSpPr txBox="1"/>
          <p:nvPr/>
        </p:nvSpPr>
        <p:spPr>
          <a:xfrm rot="16200000">
            <a:off x="-1688921" y="2626737"/>
            <a:ext cx="590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METADADOS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A284CCB6-60B2-4F20-820B-AE445E0D6156}"/>
              </a:ext>
            </a:extLst>
          </p:cNvPr>
          <p:cNvSpPr/>
          <p:nvPr/>
        </p:nvSpPr>
        <p:spPr>
          <a:xfrm>
            <a:off x="2498004" y="3070860"/>
            <a:ext cx="1224136" cy="79208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m 3">
            <a:hlinkClick r:id="rId2"/>
            <a:extLst>
              <a:ext uri="{FF2B5EF4-FFF2-40B4-BE49-F238E27FC236}">
                <a16:creationId xmlns:a16="http://schemas.microsoft.com/office/drawing/2014/main" id="{7C243046-5675-4A3B-B811-A2CACF5D4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16" y="4221088"/>
            <a:ext cx="3352800" cy="764925"/>
          </a:xfrm>
          <a:prstGeom prst="rect">
            <a:avLst/>
          </a:prstGeom>
        </p:spPr>
      </p:pic>
      <p:pic>
        <p:nvPicPr>
          <p:cNvPr id="3" name="Imagem 2">
            <a:hlinkClick r:id="rId4"/>
            <a:extLst>
              <a:ext uri="{FF2B5EF4-FFF2-40B4-BE49-F238E27FC236}">
                <a16:creationId xmlns:a16="http://schemas.microsoft.com/office/drawing/2014/main" id="{712617A2-7CFC-47BD-86D4-BC043E84B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515" y="2547833"/>
            <a:ext cx="33528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3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554220E-4AAD-49EE-9EA3-B5DA60AA9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1479777"/>
            <a:ext cx="3170634" cy="2113756"/>
          </a:xfrm>
          <a:prstGeom prst="rect">
            <a:avLst/>
          </a:prstGeom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708400" y="155733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24" name="Picture 4" descr="31-tags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69" y="1605136"/>
            <a:ext cx="30289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 bwMode="auto">
          <a:xfrm>
            <a:off x="468232" y="260351"/>
            <a:ext cx="822975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Web Semântica</a:t>
            </a:r>
          </a:p>
        </p:txBody>
      </p:sp>
      <p:sp>
        <p:nvSpPr>
          <p:cNvPr id="23" name="Rectangle 3"/>
          <p:cNvSpPr txBox="1">
            <a:spLocks/>
          </p:cNvSpPr>
          <p:nvPr/>
        </p:nvSpPr>
        <p:spPr>
          <a:xfrm>
            <a:off x="4716016" y="1717426"/>
            <a:ext cx="4608512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As </a:t>
            </a:r>
            <a:r>
              <a:rPr kumimoji="0" lang="pt-BR" altLang="pt-BR" sz="20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tags</a:t>
            </a:r>
            <a:r>
              <a:rPr kumimoji="0" lang="pt-BR" altLang="pt-BR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são etiquetas associadas a um determinado recurso de informação.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Com  essas </a:t>
            </a:r>
            <a:r>
              <a:rPr kumimoji="0" lang="pt-BR" altLang="pt-BR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tags</a:t>
            </a: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os recursos são 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classificados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 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compartilhados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 </a:t>
            </a:r>
            <a:r>
              <a:rPr kumimoji="0" lang="pt-BR" altLang="pt-BR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Web.</a:t>
            </a:r>
            <a:endParaRPr kumimoji="0" lang="pt-BR" alt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97685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74" y="1340768"/>
            <a:ext cx="7665817" cy="4096421"/>
          </a:xfrm>
          <a:prstGeom prst="rect">
            <a:avLst/>
          </a:prstGeom>
        </p:spPr>
      </p:pic>
      <p:sp>
        <p:nvSpPr>
          <p:cNvPr id="17" name="Título 1"/>
          <p:cNvSpPr txBox="1">
            <a:spLocks/>
          </p:cNvSpPr>
          <p:nvPr/>
        </p:nvSpPr>
        <p:spPr bwMode="auto">
          <a:xfrm>
            <a:off x="468232" y="260351"/>
            <a:ext cx="822975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Web Semântica</a:t>
            </a:r>
          </a:p>
        </p:txBody>
      </p:sp>
    </p:spTree>
    <p:extLst>
      <p:ext uri="{BB962C8B-B14F-4D97-AF65-F5344CB8AC3E}">
        <p14:creationId xmlns:p14="http://schemas.microsoft.com/office/powerpoint/2010/main" val="2456326922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/>
          </p:cNvSpPr>
          <p:nvPr/>
        </p:nvSpPr>
        <p:spPr>
          <a:xfrm>
            <a:off x="251520" y="1796916"/>
            <a:ext cx="4464051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 </a:t>
            </a:r>
            <a:r>
              <a:rPr kumimoji="0" lang="pt-BR" alt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Folksonomia</a:t>
            </a: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é o resultado da marcação </a:t>
            </a: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pessoal e livre </a:t>
            </a: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de informações e objetos para uma </a:t>
            </a: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recuperação</a:t>
            </a: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do mesmo. A marcação é feita em um </a:t>
            </a: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ambiente social </a:t>
            </a: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(geralmente partilhada e aberta aos outros).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  </a:t>
            </a:r>
          </a:p>
        </p:txBody>
      </p:sp>
      <p:pic>
        <p:nvPicPr>
          <p:cNvPr id="14" name="Picture 4" descr="366118199_6178b85a0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84" y="1988840"/>
            <a:ext cx="3843337" cy="352742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ítulo 1"/>
          <p:cNvSpPr txBox="1">
            <a:spLocks/>
          </p:cNvSpPr>
          <p:nvPr/>
        </p:nvSpPr>
        <p:spPr bwMode="auto">
          <a:xfrm>
            <a:off x="468232" y="260351"/>
            <a:ext cx="822975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Web Semântica</a:t>
            </a:r>
          </a:p>
        </p:txBody>
      </p:sp>
    </p:spTree>
    <p:extLst>
      <p:ext uri="{BB962C8B-B14F-4D97-AF65-F5344CB8AC3E}">
        <p14:creationId xmlns:p14="http://schemas.microsoft.com/office/powerpoint/2010/main" val="3302959203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987824" y="2492896"/>
            <a:ext cx="468052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Contexto Semântico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Evolução Web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Taxonomia e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Folksonomia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Mecanismos de busca semânticos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62F4A4-0FD9-4F3C-9983-198E00928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825" y="692696"/>
            <a:ext cx="926265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69747"/>
      </p:ext>
    </p:extLst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708400" y="155733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 bwMode="auto">
          <a:xfrm>
            <a:off x="468232" y="260351"/>
            <a:ext cx="822975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Web Semântica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221820"/>
            <a:ext cx="6191250" cy="33337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187624" y="5137900"/>
            <a:ext cx="8064896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B26B02"/>
              </a:buClr>
              <a:buSzPct val="60000"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Blogs e 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microblogs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utilizam marcadores. O 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Twitter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utiliza #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hashtags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8499946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 bwMode="auto">
          <a:xfrm>
            <a:off x="468232" y="260351"/>
            <a:ext cx="822975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Web Semântica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9F3955D-75F6-4BB9-AEDE-87D939F6B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" y="1762125"/>
            <a:ext cx="72104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42612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 txBox="1">
            <a:spLocks/>
          </p:cNvSpPr>
          <p:nvPr/>
        </p:nvSpPr>
        <p:spPr bwMode="auto">
          <a:xfrm>
            <a:off x="468232" y="260351"/>
            <a:ext cx="822975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Web Semântica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350518" y="1371600"/>
            <a:ext cx="8793481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B26B02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 rede social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Last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FM (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http://www.lastfm.com.br/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 usa a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folksonomia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para efetuar a classificação de faixas e artistas.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B26B02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09" y="3175998"/>
            <a:ext cx="8693050" cy="19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85641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51520" y="1196752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Social Media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Analytics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 bwMode="auto">
          <a:xfrm>
            <a:off x="468232" y="260351"/>
            <a:ext cx="822975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Web Semântica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EAC4959-AD49-491D-96FD-7709BDADF40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0" y="1703227"/>
            <a:ext cx="9144000" cy="1711078"/>
          </a:xfrm>
          <a:prstGeom prst="rect">
            <a:avLst/>
          </a:prstGeom>
          <a:solidFill>
            <a:schemeClr val="accent2">
              <a:lumMod val="60000"/>
              <a:lumOff val="40000"/>
              <a:alpha val="78000"/>
            </a:schemeClr>
          </a:solidFill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A5187FE-CB84-42F7-912E-96408D43D8C3}"/>
              </a:ext>
            </a:extLst>
          </p:cNvPr>
          <p:cNvSpPr/>
          <p:nvPr/>
        </p:nvSpPr>
        <p:spPr>
          <a:xfrm>
            <a:off x="4572000" y="3689947"/>
            <a:ext cx="3452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https://foller.me/rcantele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29791BF-2125-4B81-B96A-8BBFDAB72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27254"/>
            <a:ext cx="9144000" cy="99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43017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51520" y="1196752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Emojis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são dados!!!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 bwMode="auto">
          <a:xfrm>
            <a:off x="468232" y="260351"/>
            <a:ext cx="822975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Web Semântica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65C20A5D-42BB-4A7B-A69B-A99B6EF3C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820750"/>
            <a:ext cx="6781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00857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51520" y="1196752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Emojis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são dados!!!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 bwMode="auto">
          <a:xfrm>
            <a:off x="468232" y="260351"/>
            <a:ext cx="822975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Web Semântica</a:t>
            </a:r>
          </a:p>
        </p:txBody>
      </p:sp>
      <p:pic>
        <p:nvPicPr>
          <p:cNvPr id="2" name="Imagem 1">
            <a:hlinkClick r:id="rId3"/>
            <a:extLst>
              <a:ext uri="{FF2B5EF4-FFF2-40B4-BE49-F238E27FC236}">
                <a16:creationId xmlns:a16="http://schemas.microsoft.com/office/drawing/2014/main" id="{96B84C71-89F1-4FE8-9962-046AFDA0F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32" y="1973218"/>
            <a:ext cx="1619250" cy="8477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D1A90B7-985D-477E-BAB6-3476DC258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482" y="2204864"/>
            <a:ext cx="6954537" cy="31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55223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468232" y="260351"/>
            <a:ext cx="822975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Web Semântica</a:t>
            </a:r>
          </a:p>
        </p:txBody>
      </p:sp>
      <p:sp>
        <p:nvSpPr>
          <p:cNvPr id="3" name="Retângulo 2"/>
          <p:cNvSpPr/>
          <p:nvPr/>
        </p:nvSpPr>
        <p:spPr>
          <a:xfrm>
            <a:off x="388559" y="1124744"/>
            <a:ext cx="838910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"Estruturar dados em uma página web é uma maneira padrão de </a:t>
            </a:r>
            <a:r>
              <a:rPr kumimoji="0" lang="pt-BR" sz="2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anotar seu conteúdo 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para que máquinas possam entendê-la. Quando suas páginas da web incluem </a:t>
            </a:r>
            <a:r>
              <a:rPr kumimoji="0" lang="pt-BR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marcação estruturada de dados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o Google (e outros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search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engines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 podem usar esses dados para </a:t>
            </a:r>
            <a:r>
              <a:rPr kumimoji="0" lang="pt-BR" sz="2400" b="1" i="1" u="none" strike="noStrike" kern="1200" cap="none" spc="0" normalizeH="0" baseline="0" noProof="0" dirty="0">
                <a:ln>
                  <a:noFill/>
                </a:ln>
                <a:solidFill>
                  <a:srgbClr val="FF7C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indexar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melhor seu conteúdo e apresentá-lo mais proeminente nos </a:t>
            </a:r>
            <a:r>
              <a:rPr kumimoji="0" lang="pt-BR" sz="24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resultados de pesquisa 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das novas experiências de busca, como respostas de voz, mapas e Google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Now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053103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Shape 1154">
            <a:extLst>
              <a:ext uri="{FF2B5EF4-FFF2-40B4-BE49-F238E27FC236}">
                <a16:creationId xmlns:a16="http://schemas.microsoft.com/office/drawing/2014/main" id="{7CBD99C6-2FDB-4EA6-A01B-29026945A3E0}"/>
              </a:ext>
            </a:extLst>
          </p:cNvPr>
          <p:cNvPicPr preferRelativeResize="0">
            <a:picLocks noGrp="1"/>
          </p:cNvPicPr>
          <p:nvPr>
            <p:ph type="pic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76622" y="1125538"/>
            <a:ext cx="4743450" cy="5615830"/>
          </a:xfrm>
          <a:solidFill>
            <a:schemeClr val="bg2">
              <a:lumMod val="75000"/>
              <a:alpha val="49800"/>
            </a:schemeClr>
          </a:solidFill>
        </p:spPr>
      </p:pic>
      <p:sp>
        <p:nvSpPr>
          <p:cNvPr id="1155" name="Shape 1155">
            <a:extLst>
              <a:ext uri="{FF2B5EF4-FFF2-40B4-BE49-F238E27FC236}">
                <a16:creationId xmlns:a16="http://schemas.microsoft.com/office/drawing/2014/main" id="{7AEF8E9A-22F0-46CD-80FC-322F1D7506E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622" y="1268413"/>
            <a:ext cx="4486275" cy="5186362"/>
          </a:xfrm>
        </p:spPr>
        <p:txBody>
          <a:bodyPr lIns="68578" tIns="0" rIns="68578" bIns="34275" rtlCol="0">
            <a:noAutofit/>
          </a:bodyPr>
          <a:lstStyle/>
          <a:p>
            <a:pPr fontAlgn="auto">
              <a:spcAft>
                <a:spcPts val="0"/>
              </a:spcAft>
              <a:buClr>
                <a:schemeClr val="accent1"/>
              </a:buClr>
              <a:buSzPct val="25000"/>
              <a:defRPr/>
            </a:pPr>
            <a:r>
              <a:rPr lang="en-US" sz="3000" dirty="0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Semantic Autocomplete</a:t>
            </a:r>
          </a:p>
          <a:p>
            <a:pPr fontAlgn="auto">
              <a:spcAft>
                <a:spcPts val="0"/>
              </a:spcAft>
              <a:buClr>
                <a:schemeClr val="accent1"/>
              </a:buClr>
              <a:defRPr/>
            </a:pPr>
            <a:endParaRPr sz="1988" dirty="0">
              <a:solidFill>
                <a:schemeClr val="bg2">
                  <a:lumMod val="9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54806" indent="-342900" fontAlgn="auto"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988" dirty="0" err="1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Mostrar</a:t>
            </a:r>
            <a:r>
              <a:rPr lang="en-US" sz="1988" dirty="0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988" dirty="0" err="1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os</a:t>
            </a:r>
            <a:r>
              <a:rPr lang="en-US" sz="1988" dirty="0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988" dirty="0" err="1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principais</a:t>
            </a:r>
            <a:r>
              <a:rPr lang="en-US" sz="1988" dirty="0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988" dirty="0" err="1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termos</a:t>
            </a:r>
            <a:r>
              <a:rPr lang="en-US" sz="1988" dirty="0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para </a:t>
            </a:r>
            <a:r>
              <a:rPr lang="en-US" sz="1988" dirty="0" err="1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uma</a:t>
            </a:r>
            <a:r>
              <a:rPr lang="en-US" sz="1988" dirty="0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988" dirty="0" err="1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busca</a:t>
            </a:r>
            <a:r>
              <a:rPr lang="en-US" sz="1988" dirty="0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1500" dirty="0">
              <a:solidFill>
                <a:schemeClr val="bg2">
                  <a:lumMod val="9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fontAlgn="auto">
              <a:spcAft>
                <a:spcPts val="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§"/>
              <a:defRPr/>
            </a:pPr>
            <a:endParaRPr sz="1500" dirty="0">
              <a:solidFill>
                <a:schemeClr val="bg2">
                  <a:lumMod val="9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54806" indent="-342900" fontAlgn="auto"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988" dirty="0" err="1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Divulgar</a:t>
            </a:r>
            <a:r>
              <a:rPr lang="en-US" sz="1988" dirty="0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988" dirty="0" err="1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conceitos</a:t>
            </a:r>
            <a:r>
              <a:rPr lang="en-US" sz="1988" dirty="0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988" dirty="0" err="1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importantes</a:t>
            </a:r>
            <a:r>
              <a:rPr lang="en-US" sz="1988" dirty="0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da </a:t>
            </a:r>
            <a:r>
              <a:rPr lang="en-US" sz="1988" dirty="0" err="1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organização</a:t>
            </a:r>
            <a:endParaRPr lang="en-US" sz="1500" dirty="0">
              <a:solidFill>
                <a:schemeClr val="bg2">
                  <a:lumMod val="9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fontAlgn="auto">
              <a:spcAft>
                <a:spcPts val="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§"/>
              <a:defRPr/>
            </a:pPr>
            <a:endParaRPr sz="1500" dirty="0">
              <a:solidFill>
                <a:schemeClr val="bg2">
                  <a:lumMod val="9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54806" indent="-342900" fontAlgn="auto"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pt-BR" sz="1988" dirty="0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Compreender abreviaturas, formas alternativas, erros ortográficos</a:t>
            </a:r>
          </a:p>
          <a:p>
            <a:pPr marL="342900" indent="-330994" fontAlgn="auto"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sz="1500" dirty="0">
              <a:solidFill>
                <a:schemeClr val="bg2">
                  <a:lumMod val="9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54806" indent="-342900" fontAlgn="auto"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988" dirty="0" err="1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Suportar</a:t>
            </a:r>
            <a:r>
              <a:rPr lang="en-US" sz="1988" dirty="0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988" dirty="0" err="1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sintaxe</a:t>
            </a:r>
            <a:r>
              <a:rPr lang="en-US" sz="1988" dirty="0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988" dirty="0" err="1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booleana</a:t>
            </a:r>
            <a:r>
              <a:rPr lang="en-US" sz="1988" dirty="0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988" dirty="0" err="1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completa</a:t>
            </a:r>
            <a:r>
              <a:rPr lang="en-US" sz="1988" dirty="0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e </a:t>
            </a:r>
            <a:r>
              <a:rPr lang="en-US" sz="1988" dirty="0" err="1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autocompletar</a:t>
            </a:r>
            <a:r>
              <a:rPr lang="en-US" sz="1988" dirty="0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multi-</a:t>
            </a:r>
            <a:r>
              <a:rPr lang="en-US" sz="1988" dirty="0" err="1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termo</a:t>
            </a:r>
            <a:endParaRPr lang="en-US" sz="1988" dirty="0">
              <a:solidFill>
                <a:schemeClr val="bg2">
                  <a:lumMod val="9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30994" fontAlgn="auto"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sz="1500" dirty="0">
              <a:solidFill>
                <a:schemeClr val="bg2">
                  <a:lumMod val="9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54806" indent="-342900" fontAlgn="auto"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pt-BR" sz="1988" dirty="0">
                <a:solidFill>
                  <a:schemeClr val="bg2">
                    <a:lumMod val="9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Permitir pesquisas em entidades, não apenas palavras-chave</a:t>
            </a:r>
            <a:endParaRPr sz="1988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55652" name="Imagem 4">
            <a:extLst>
              <a:ext uri="{FF2B5EF4-FFF2-40B4-BE49-F238E27FC236}">
                <a16:creationId xmlns:a16="http://schemas.microsoft.com/office/drawing/2014/main" id="{8147EF96-E004-4B76-A4D5-D2FDACAA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638" y="1143000"/>
            <a:ext cx="3740150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0FFE445-8532-403E-94A9-3E21A346E5D2}"/>
              </a:ext>
            </a:extLst>
          </p:cNvPr>
          <p:cNvSpPr txBox="1">
            <a:spLocks/>
          </p:cNvSpPr>
          <p:nvPr/>
        </p:nvSpPr>
        <p:spPr bwMode="auto">
          <a:xfrm>
            <a:off x="323850" y="223838"/>
            <a:ext cx="82296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sz="3600" b="0" i="0" cap="small" dirty="0">
                <a:solidFill>
                  <a:srgbClr val="EEEC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cs typeface="Calibri" panose="020F0502020204030204" pitchFamily="34" charset="0"/>
              </a:rPr>
              <a:t>Web Semântica</a:t>
            </a:r>
          </a:p>
        </p:txBody>
      </p:sp>
    </p:spTree>
    <p:extLst>
      <p:ext uri="{BB962C8B-B14F-4D97-AF65-F5344CB8AC3E}">
        <p14:creationId xmlns:p14="http://schemas.microsoft.com/office/powerpoint/2010/main" val="2673706105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36">
            <a:extLst>
              <a:ext uri="{FF2B5EF4-FFF2-40B4-BE49-F238E27FC236}">
                <a16:creationId xmlns:a16="http://schemas.microsoft.com/office/drawing/2014/main" id="{FC347690-FC5D-4D89-999D-FBF4318F0F11}"/>
              </a:ext>
            </a:extLst>
          </p:cNvPr>
          <p:cNvSpPr txBox="1">
            <a:spLocks/>
          </p:cNvSpPr>
          <p:nvPr/>
        </p:nvSpPr>
        <p:spPr>
          <a:xfrm>
            <a:off x="223838" y="977900"/>
            <a:ext cx="6515100" cy="644525"/>
          </a:xfrm>
          <a:prstGeom prst="rect">
            <a:avLst/>
          </a:prstGeom>
          <a:noFill/>
          <a:ln>
            <a:noFill/>
          </a:ln>
        </p:spPr>
        <p:txBody>
          <a:bodyPr lIns="57122" tIns="28566" rIns="57122" bIns="28566" anchor="ctr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>
              <a:buClr>
                <a:srgbClr val="F2F2F2"/>
              </a:buClr>
              <a:buSzPct val="25000"/>
              <a:buFont typeface="Arial"/>
              <a:buNone/>
              <a:defRPr/>
            </a:pPr>
            <a:r>
              <a:rPr lang="en-US" sz="2625" b="1" dirty="0" err="1">
                <a:solidFill>
                  <a:srgbClr val="F2F2F2"/>
                </a:solidFill>
                <a:latin typeface="Calibri" charset="0"/>
                <a:ea typeface="Calibri" charset="0"/>
                <a:cs typeface="Calibri" charset="0"/>
              </a:rPr>
              <a:t>Construir</a:t>
            </a:r>
            <a:r>
              <a:rPr lang="en-US" sz="2625" b="1" dirty="0">
                <a:solidFill>
                  <a:srgbClr val="F2F2F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25" b="1" dirty="0" err="1">
                <a:solidFill>
                  <a:srgbClr val="F2F2F2"/>
                </a:solidFill>
                <a:latin typeface="Calibri" charset="0"/>
                <a:ea typeface="Calibri" charset="0"/>
                <a:cs typeface="Calibri" charset="0"/>
              </a:rPr>
              <a:t>uma</a:t>
            </a:r>
            <a:r>
              <a:rPr lang="en-US" sz="2625" b="1" dirty="0">
                <a:solidFill>
                  <a:srgbClr val="F2F2F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25" b="1" dirty="0" err="1">
                <a:solidFill>
                  <a:srgbClr val="F2F2F2"/>
                </a:solidFill>
                <a:latin typeface="Calibri" charset="0"/>
                <a:ea typeface="Calibri" charset="0"/>
                <a:cs typeface="Calibri" charset="0"/>
              </a:rPr>
              <a:t>Taxonomia</a:t>
            </a:r>
            <a:r>
              <a:rPr lang="en-US" sz="2625" b="1" dirty="0">
                <a:solidFill>
                  <a:srgbClr val="F2F2F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sp>
        <p:nvSpPr>
          <p:cNvPr id="4" name="Shape 437">
            <a:extLst>
              <a:ext uri="{FF2B5EF4-FFF2-40B4-BE49-F238E27FC236}">
                <a16:creationId xmlns:a16="http://schemas.microsoft.com/office/drawing/2014/main" id="{106E2E64-7C85-466D-A6CB-E81BAEAD06D7}"/>
              </a:ext>
            </a:extLst>
          </p:cNvPr>
          <p:cNvSpPr txBox="1">
            <a:spLocks/>
          </p:cNvSpPr>
          <p:nvPr/>
        </p:nvSpPr>
        <p:spPr>
          <a:xfrm>
            <a:off x="223838" y="1622425"/>
            <a:ext cx="4808537" cy="4584700"/>
          </a:xfrm>
          <a:prstGeom prst="rect">
            <a:avLst/>
          </a:prstGeom>
          <a:solidFill>
            <a:srgbClr val="C4BD97">
              <a:alpha val="49412"/>
            </a:srgbClr>
          </a:solidFill>
          <a:ln>
            <a:noFill/>
          </a:ln>
        </p:spPr>
        <p:txBody>
          <a:bodyPr lIns="57122" tIns="28566" rIns="57122" bIns="28566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71513" indent="-214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Clr>
                <a:srgbClr val="F2F2F2"/>
              </a:buClr>
              <a:buFontTx/>
              <a:buNone/>
            </a:pPr>
            <a:r>
              <a:rPr lang="en-US" altLang="pt-BR" sz="1800" b="0" i="0">
                <a:solidFill>
                  <a:srgbClr val="F2F2F2"/>
                </a:solidFill>
                <a:ea typeface="Arial" panose="020B060402020202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Várias maneiras para geração:</a:t>
            </a:r>
            <a:endParaRPr lang="en-US" altLang="pt-BR" sz="1500" b="0" i="0">
              <a:solidFill>
                <a:srgbClr val="F2F2F2"/>
              </a:solidFill>
              <a:ea typeface="Arial" panose="020B060402020202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lvl="1">
              <a:lnSpc>
                <a:spcPct val="200000"/>
              </a:lnSpc>
              <a:spcBef>
                <a:spcPct val="0"/>
              </a:spcBef>
              <a:buClr>
                <a:srgbClr val="F2F2F2"/>
              </a:buClr>
              <a:buFont typeface="Arial" panose="020B0604020202020204" pitchFamily="34" charset="0"/>
              <a:buChar char="•"/>
            </a:pPr>
            <a:r>
              <a:rPr lang="en-US" altLang="pt-BR" sz="1500" b="0" i="0">
                <a:solidFill>
                  <a:srgbClr val="F79646"/>
                </a:solidFill>
                <a:ea typeface="Arial" panose="020B060402020202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Modelagem de tópicos </a:t>
            </a:r>
          </a:p>
          <a:p>
            <a:pPr lvl="1">
              <a:lnSpc>
                <a:spcPct val="200000"/>
              </a:lnSpc>
              <a:spcBef>
                <a:spcPct val="0"/>
              </a:spcBef>
              <a:buClr>
                <a:srgbClr val="F2F2F2"/>
              </a:buClr>
              <a:buFont typeface="Arial" panose="020B0604020202020204" pitchFamily="34" charset="0"/>
              <a:buChar char="•"/>
            </a:pPr>
            <a:r>
              <a:rPr lang="en-US" altLang="pt-BR" sz="1500" b="0" i="0">
                <a:solidFill>
                  <a:srgbClr val="9BBB59"/>
                </a:solidFill>
                <a:ea typeface="Arial" panose="020B060402020202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Clustering de</a:t>
            </a:r>
            <a:r>
              <a:rPr lang="en-US" altLang="pt-BR" sz="1500" b="0" i="0">
                <a:solidFill>
                  <a:srgbClr val="F2F2F2"/>
                </a:solidFill>
                <a:ea typeface="Arial" panose="020B060402020202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documentos</a:t>
            </a:r>
          </a:p>
          <a:p>
            <a:pPr lvl="1">
              <a:lnSpc>
                <a:spcPct val="200000"/>
              </a:lnSpc>
              <a:spcBef>
                <a:spcPct val="0"/>
              </a:spcBef>
              <a:buClr>
                <a:srgbClr val="F2F2F2"/>
              </a:buClr>
              <a:buFont typeface="Arial" panose="020B0604020202020204" pitchFamily="34" charset="0"/>
              <a:buChar char="•"/>
            </a:pPr>
            <a:r>
              <a:rPr lang="en-US" altLang="pt-BR" sz="1500" b="0" i="0">
                <a:solidFill>
                  <a:srgbClr val="F2F2F2"/>
                </a:solidFill>
                <a:ea typeface="Arial" panose="020B060402020202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Análise estatística de frases relevantes</a:t>
            </a:r>
            <a:endParaRPr lang="en-US" altLang="pt-BR" sz="1500" b="0" i="0">
              <a:solidFill>
                <a:srgbClr val="F79646"/>
              </a:solidFill>
              <a:ea typeface="Arial" panose="020B060402020202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lvl="1">
              <a:lnSpc>
                <a:spcPct val="200000"/>
              </a:lnSpc>
              <a:spcBef>
                <a:spcPct val="0"/>
              </a:spcBef>
              <a:buClr>
                <a:srgbClr val="F2F2F2"/>
              </a:buClr>
              <a:buFont typeface="Arial" panose="020B0604020202020204" pitchFamily="34" charset="0"/>
              <a:buChar char="•"/>
            </a:pPr>
            <a:r>
              <a:rPr lang="en-US" altLang="pt-BR" sz="1500" b="0" i="0">
                <a:solidFill>
                  <a:srgbClr val="F2F2F2"/>
                </a:solidFill>
                <a:ea typeface="Arial" panose="020B060402020202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Comprar um dicionário</a:t>
            </a:r>
          </a:p>
          <a:p>
            <a:pPr lvl="1">
              <a:lnSpc>
                <a:spcPct val="200000"/>
              </a:lnSpc>
              <a:spcBef>
                <a:spcPct val="0"/>
              </a:spcBef>
              <a:buClr>
                <a:srgbClr val="F2F2F2"/>
              </a:buClr>
              <a:buFont typeface="Arial" panose="020B0604020202020204" pitchFamily="34" charset="0"/>
              <a:buChar char="•"/>
            </a:pPr>
            <a:r>
              <a:rPr lang="en-US" altLang="pt-BR" sz="1500" b="0" i="0">
                <a:solidFill>
                  <a:srgbClr val="F2F2F2"/>
                </a:solidFill>
                <a:ea typeface="Arial" panose="020B060402020202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…</a:t>
            </a:r>
          </a:p>
          <a:p>
            <a:pPr>
              <a:lnSpc>
                <a:spcPct val="200000"/>
              </a:lnSpc>
              <a:spcBef>
                <a:spcPct val="0"/>
              </a:spcBef>
              <a:buClr>
                <a:srgbClr val="F2F2F2"/>
              </a:buClr>
              <a:buFontTx/>
              <a:buNone/>
            </a:pPr>
            <a:r>
              <a:rPr lang="en-US" altLang="pt-BR" sz="1800" b="0" i="0">
                <a:solidFill>
                  <a:srgbClr val="F2F2F2"/>
                </a:solidFill>
                <a:ea typeface="Arial" panose="020B060402020202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Estratégia avançada:</a:t>
            </a:r>
          </a:p>
          <a:p>
            <a:pPr lvl="1">
              <a:lnSpc>
                <a:spcPct val="200000"/>
              </a:lnSpc>
              <a:spcBef>
                <a:spcPct val="0"/>
              </a:spcBef>
              <a:buClr>
                <a:srgbClr val="F2F2F2"/>
              </a:buClr>
              <a:buFontTx/>
              <a:buNone/>
            </a:pPr>
            <a:r>
              <a:rPr lang="en-US" altLang="pt-BR" sz="1500" b="0" i="0">
                <a:solidFill>
                  <a:srgbClr val="F2F2F2"/>
                </a:solidFill>
                <a:ea typeface="Arial" panose="020B060402020202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Gerar um modelo de domínio com frases escritas nas buscas - </a:t>
            </a:r>
            <a:r>
              <a:rPr lang="en-US" altLang="pt-BR" sz="1500" b="0" i="0">
                <a:solidFill>
                  <a:srgbClr val="F79646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mining query logs. </a:t>
            </a:r>
            <a:endParaRPr lang="en-US" altLang="pt-BR" sz="1500" b="0" i="0" baseline="-25000">
              <a:solidFill>
                <a:srgbClr val="F2F2F2"/>
              </a:solidFill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ct val="200000"/>
              </a:lnSpc>
              <a:spcBef>
                <a:spcPts val="300"/>
              </a:spcBef>
              <a:buClr>
                <a:srgbClr val="595959"/>
              </a:buClr>
              <a:buFontTx/>
              <a:buNone/>
            </a:pPr>
            <a:endParaRPr lang="en-US" altLang="pt-BR" sz="1500" b="0" i="0">
              <a:solidFill>
                <a:srgbClr val="F2F2F2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300"/>
              </a:spcBef>
              <a:buClr>
                <a:srgbClr val="F2F2F2"/>
              </a:buClr>
              <a:buFontTx/>
              <a:buNone/>
            </a:pPr>
            <a:br>
              <a:rPr lang="en-US" altLang="pt-BR" sz="1500" b="0" i="0">
                <a:solidFill>
                  <a:srgbClr val="F2F2F2"/>
                </a:solidFill>
                <a:cs typeface="Arial" panose="020B0604020202020204" pitchFamily="34" charset="0"/>
                <a:sym typeface="Arial" panose="020B0604020202020204" pitchFamily="34" charset="0"/>
              </a:rPr>
            </a:br>
            <a:endParaRPr lang="en-US" altLang="pt-BR" sz="1500" b="0" i="0">
              <a:solidFill>
                <a:srgbClr val="F2F2F2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113"/>
              </a:spcBef>
              <a:buClr>
                <a:srgbClr val="595959"/>
              </a:buClr>
              <a:buFontTx/>
              <a:buNone/>
            </a:pPr>
            <a:endParaRPr lang="en-US" altLang="pt-BR" sz="600" b="0">
              <a:solidFill>
                <a:srgbClr val="595959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113"/>
              </a:spcBef>
              <a:buClr>
                <a:srgbClr val="595959"/>
              </a:buClr>
              <a:buFontTx/>
              <a:buNone/>
            </a:pPr>
            <a:endParaRPr lang="en-US" altLang="pt-BR" sz="600" b="0">
              <a:solidFill>
                <a:srgbClr val="595959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113"/>
              </a:spcBef>
              <a:buClr>
                <a:srgbClr val="595959"/>
              </a:buClr>
              <a:buFontTx/>
              <a:buNone/>
            </a:pPr>
            <a:endParaRPr lang="en-US" altLang="pt-BR" sz="600" b="0">
              <a:solidFill>
                <a:srgbClr val="595959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263"/>
              </a:spcBef>
              <a:buClr>
                <a:srgbClr val="595959"/>
              </a:buClr>
              <a:buFontTx/>
              <a:buNone/>
            </a:pPr>
            <a:endParaRPr lang="en-US" altLang="pt-BR" sz="1200" b="0" i="0">
              <a:solidFill>
                <a:srgbClr val="595959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02EB985-EC46-4F11-B391-9EC22946D4A9}"/>
              </a:ext>
            </a:extLst>
          </p:cNvPr>
          <p:cNvSpPr txBox="1">
            <a:spLocks/>
          </p:cNvSpPr>
          <p:nvPr/>
        </p:nvSpPr>
        <p:spPr bwMode="auto">
          <a:xfrm>
            <a:off x="323850" y="223838"/>
            <a:ext cx="82296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sz="3600" b="0" i="0" cap="small" dirty="0">
                <a:solidFill>
                  <a:srgbClr val="EEEC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cs typeface="Calibri" panose="020F0502020204030204" pitchFamily="34" charset="0"/>
              </a:rPr>
              <a:t>Web Semântica</a:t>
            </a:r>
          </a:p>
        </p:txBody>
      </p:sp>
      <p:pic>
        <p:nvPicPr>
          <p:cNvPr id="157701" name="Imagem 1">
            <a:extLst>
              <a:ext uri="{FF2B5EF4-FFF2-40B4-BE49-F238E27FC236}">
                <a16:creationId xmlns:a16="http://schemas.microsoft.com/office/drawing/2014/main" id="{E2ED645E-9A1B-4665-AFCC-E83ACE5C5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1622425"/>
            <a:ext cx="3465513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321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1154">
            <a:extLst>
              <a:ext uri="{FF2B5EF4-FFF2-40B4-BE49-F238E27FC236}">
                <a16:creationId xmlns:a16="http://schemas.microsoft.com/office/drawing/2014/main" id="{B96960B4-ADD3-40B5-AA31-92FE31EE6B7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6250" y="1125538"/>
            <a:ext cx="4743450" cy="5111750"/>
          </a:xfrm>
          <a:prstGeom prst="rect">
            <a:avLst/>
          </a:prstGeom>
          <a:solidFill>
            <a:schemeClr val="bg2">
              <a:lumMod val="75000"/>
              <a:alpha val="49800"/>
            </a:schemeClr>
          </a:solidFill>
          <a:ln>
            <a:noFill/>
          </a:ln>
        </p:spPr>
      </p:pic>
      <p:sp>
        <p:nvSpPr>
          <p:cNvPr id="8" name="Shape 436">
            <a:extLst>
              <a:ext uri="{FF2B5EF4-FFF2-40B4-BE49-F238E27FC236}">
                <a16:creationId xmlns:a16="http://schemas.microsoft.com/office/drawing/2014/main" id="{5A380A50-E350-486A-BE28-ED4F7B2E5D82}"/>
              </a:ext>
            </a:extLst>
          </p:cNvPr>
          <p:cNvSpPr txBox="1">
            <a:spLocks/>
          </p:cNvSpPr>
          <p:nvPr/>
        </p:nvSpPr>
        <p:spPr>
          <a:xfrm>
            <a:off x="623888" y="1066800"/>
            <a:ext cx="6515100" cy="646113"/>
          </a:xfrm>
          <a:prstGeom prst="rect">
            <a:avLst/>
          </a:prstGeom>
          <a:noFill/>
          <a:ln>
            <a:noFill/>
          </a:ln>
        </p:spPr>
        <p:txBody>
          <a:bodyPr lIns="57122" tIns="28566" rIns="57122" bIns="28566" anchor="ctr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>
              <a:buClr>
                <a:srgbClr val="F2F2F2"/>
              </a:buClr>
              <a:buSzPct val="25000"/>
              <a:buFont typeface="Arial"/>
              <a:buNone/>
              <a:defRPr/>
            </a:pPr>
            <a:r>
              <a:rPr lang="en-US" sz="2625" b="1" i="1" dirty="0">
                <a:solidFill>
                  <a:srgbClr val="F2F2F2"/>
                </a:solidFill>
                <a:latin typeface="Calibri" charset="0"/>
                <a:ea typeface="Calibri" charset="0"/>
                <a:cs typeface="Calibri" charset="0"/>
              </a:rPr>
              <a:t>Entity-type Recognition</a:t>
            </a:r>
          </a:p>
        </p:txBody>
      </p:sp>
      <p:sp>
        <p:nvSpPr>
          <p:cNvPr id="9" name="Shape 437">
            <a:extLst>
              <a:ext uri="{FF2B5EF4-FFF2-40B4-BE49-F238E27FC236}">
                <a16:creationId xmlns:a16="http://schemas.microsoft.com/office/drawing/2014/main" id="{CA4368E1-BE3D-465A-B61A-04BFBEB11A46}"/>
              </a:ext>
            </a:extLst>
          </p:cNvPr>
          <p:cNvSpPr txBox="1">
            <a:spLocks/>
          </p:cNvSpPr>
          <p:nvPr/>
        </p:nvSpPr>
        <p:spPr>
          <a:xfrm>
            <a:off x="623888" y="1835150"/>
            <a:ext cx="4445000" cy="4583113"/>
          </a:xfrm>
          <a:prstGeom prst="rect">
            <a:avLst/>
          </a:prstGeom>
          <a:noFill/>
          <a:ln>
            <a:noFill/>
          </a:ln>
        </p:spPr>
        <p:txBody>
          <a:bodyPr lIns="57122" tIns="28566" rIns="57122" bIns="28566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rgbClr val="F2F2F2"/>
              </a:buClr>
              <a:buFontTx/>
              <a:buNone/>
            </a:pPr>
            <a:r>
              <a:rPr lang="en-US" altLang="pt-BR" sz="2200" b="0" i="0">
                <a:solidFill>
                  <a:srgbClr val="F2F2F2"/>
                </a:solidFill>
                <a:ea typeface="Arial" panose="020B060402020202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Construir ou “treinar” um classificador com dados externos como Wikipedia, DBPedia, </a:t>
            </a:r>
            <a:br>
              <a:rPr lang="en-US" altLang="pt-BR" sz="2200" b="0" i="0">
                <a:solidFill>
                  <a:srgbClr val="F2F2F2"/>
                </a:solidFill>
                <a:ea typeface="Arial" panose="020B0604020202020204" pitchFamily="34" charset="0"/>
                <a:cs typeface="Calibri" panose="020F0502020204030204" pitchFamily="34" charset="0"/>
                <a:sym typeface="Arial" panose="020B0604020202020204" pitchFamily="34" charset="0"/>
              </a:rPr>
            </a:br>
            <a:r>
              <a:rPr lang="en-US" altLang="pt-BR" sz="2200" b="0" i="0">
                <a:solidFill>
                  <a:srgbClr val="F2F2F2"/>
                </a:solidFill>
                <a:ea typeface="Arial" panose="020B060402020202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WordNet, sobre o domínio e contexto.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F2F2F2"/>
              </a:buClr>
              <a:buFontTx/>
              <a:buNone/>
            </a:pPr>
            <a:endParaRPr lang="en-US" altLang="pt-BR" sz="2200" b="0" i="0">
              <a:solidFill>
                <a:srgbClr val="F2F2F2"/>
              </a:solidFill>
              <a:ea typeface="Arial" panose="020B060402020202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grpSp>
        <p:nvGrpSpPr>
          <p:cNvPr id="158725" name="Group 6">
            <a:extLst>
              <a:ext uri="{FF2B5EF4-FFF2-40B4-BE49-F238E27FC236}">
                <a16:creationId xmlns:a16="http://schemas.microsoft.com/office/drawing/2014/main" id="{1C6DA7CC-0219-480E-BF4F-10AD2FE2F2DD}"/>
              </a:ext>
            </a:extLst>
          </p:cNvPr>
          <p:cNvGrpSpPr>
            <a:grpSpLocks/>
          </p:cNvGrpSpPr>
          <p:nvPr/>
        </p:nvGrpSpPr>
        <p:grpSpPr bwMode="auto">
          <a:xfrm>
            <a:off x="5546725" y="1198563"/>
            <a:ext cx="3443288" cy="3484562"/>
            <a:chOff x="5427980" y="1371600"/>
            <a:chExt cx="11092180" cy="11430000"/>
          </a:xfrm>
        </p:grpSpPr>
        <p:sp>
          <p:nvSpPr>
            <p:cNvPr id="30" name="Oval 5">
              <a:extLst>
                <a:ext uri="{FF2B5EF4-FFF2-40B4-BE49-F238E27FC236}">
                  <a16:creationId xmlns:a16="http://schemas.microsoft.com/office/drawing/2014/main" id="{0F272E4C-8832-45F9-A120-9D58D34DFDDD}"/>
                </a:ext>
              </a:extLst>
            </p:cNvPr>
            <p:cNvSpPr/>
            <p:nvPr/>
          </p:nvSpPr>
          <p:spPr>
            <a:xfrm>
              <a:off x="5427980" y="1371600"/>
              <a:ext cx="11092180" cy="11430000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0365C0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b="0" i="0" kern="0" dirty="0">
                <a:solidFill>
                  <a:srgbClr val="EFF3F4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endParaRPr>
            </a:p>
          </p:txBody>
        </p:sp>
        <p:pic>
          <p:nvPicPr>
            <p:cNvPr id="158728" name="Picture 4">
              <a:extLst>
                <a:ext uri="{FF2B5EF4-FFF2-40B4-BE49-F238E27FC236}">
                  <a16:creationId xmlns:a16="http://schemas.microsoft.com/office/drawing/2014/main" id="{9CE7C1F9-89B4-45C0-AD69-606A2D52A5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160" y="1933892"/>
              <a:ext cx="10421620" cy="922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Título 1">
            <a:extLst>
              <a:ext uri="{FF2B5EF4-FFF2-40B4-BE49-F238E27FC236}">
                <a16:creationId xmlns:a16="http://schemas.microsoft.com/office/drawing/2014/main" id="{E47A2503-78EE-4F97-B80F-5E595CC7737D}"/>
              </a:ext>
            </a:extLst>
          </p:cNvPr>
          <p:cNvSpPr txBox="1">
            <a:spLocks/>
          </p:cNvSpPr>
          <p:nvPr/>
        </p:nvSpPr>
        <p:spPr bwMode="auto">
          <a:xfrm>
            <a:off x="323850" y="223838"/>
            <a:ext cx="82296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sz="3600" b="0" i="0" cap="small" dirty="0">
                <a:solidFill>
                  <a:srgbClr val="EEEC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cs typeface="Calibri" panose="020F0502020204030204" pitchFamily="34" charset="0"/>
              </a:rPr>
              <a:t>Web Semântica</a:t>
            </a:r>
          </a:p>
        </p:txBody>
      </p:sp>
    </p:spTree>
    <p:extLst>
      <p:ext uri="{BB962C8B-B14F-4D97-AF65-F5344CB8AC3E}">
        <p14:creationId xmlns:p14="http://schemas.microsoft.com/office/powerpoint/2010/main" val="2192782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ítulo 1"/>
          <p:cNvSpPr>
            <a:spLocks noGrp="1"/>
          </p:cNvSpPr>
          <p:nvPr>
            <p:ph type="title" idx="4294967295"/>
          </p:nvPr>
        </p:nvSpPr>
        <p:spPr>
          <a:xfrm>
            <a:off x="914400" y="214313"/>
            <a:ext cx="8229600" cy="454025"/>
          </a:xfrm>
        </p:spPr>
        <p:txBody>
          <a:bodyPr>
            <a:noAutofit/>
          </a:bodyPr>
          <a:lstStyle/>
          <a:p>
            <a:pPr algn="l"/>
            <a:r>
              <a:rPr lang="pt-BR" sz="3200" b="1" i="0" dirty="0">
                <a:solidFill>
                  <a:schemeClr val="bg1"/>
                </a:solidFill>
              </a:rPr>
              <a:t>Web Semântica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380803" y="1412776"/>
            <a:ext cx="572743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 que é semântica?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...  o </a:t>
            </a: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significado</a:t>
            </a: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 </a:t>
            </a: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 </a:t>
            </a: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interpretação</a:t>
            </a: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 significado de uma palavra, de uma frase ou de uma expressão em um determinado </a:t>
            </a:r>
            <a:r>
              <a:rPr kumimoji="0" lang="pt-BR" sz="3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contexto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356992"/>
            <a:ext cx="31051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25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6138"/>
            <a:ext cx="9144000" cy="578924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683568" y="260648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Search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Mecanismos de busca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CA9E256-11D5-4BE3-924F-B4231BA123F9}"/>
              </a:ext>
            </a:extLst>
          </p:cNvPr>
          <p:cNvSpPr/>
          <p:nvPr/>
        </p:nvSpPr>
        <p:spPr>
          <a:xfrm>
            <a:off x="2771800" y="1096138"/>
            <a:ext cx="2808312" cy="312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973D01A-CEDA-48A6-8EA0-E8CF1DC7D2EA}"/>
              </a:ext>
            </a:extLst>
          </p:cNvPr>
          <p:cNvSpPr/>
          <p:nvPr/>
        </p:nvSpPr>
        <p:spPr>
          <a:xfrm>
            <a:off x="22793" y="1268760"/>
            <a:ext cx="2808312" cy="312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758836F-659A-419C-8A5B-20230958C842}"/>
              </a:ext>
            </a:extLst>
          </p:cNvPr>
          <p:cNvSpPr/>
          <p:nvPr/>
        </p:nvSpPr>
        <p:spPr>
          <a:xfrm>
            <a:off x="673332" y="4221088"/>
            <a:ext cx="3106579" cy="2320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766306"/>
      </p:ext>
    </p:extLst>
  </p:cSld>
  <p:clrMapOvr>
    <a:masterClrMapping/>
  </p:clrMapOvr>
  <p:transition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6138"/>
            <a:ext cx="9144000" cy="578924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683568" y="260648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Search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Mecanismos de busca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CA9E256-11D5-4BE3-924F-B4231BA123F9}"/>
              </a:ext>
            </a:extLst>
          </p:cNvPr>
          <p:cNvSpPr/>
          <p:nvPr/>
        </p:nvSpPr>
        <p:spPr>
          <a:xfrm>
            <a:off x="2771800" y="1096138"/>
            <a:ext cx="2808312" cy="312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795396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6138"/>
            <a:ext cx="9144000" cy="578924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683568" y="260648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Search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Mecanismos de busca </a:t>
            </a:r>
          </a:p>
        </p:txBody>
      </p:sp>
    </p:spTree>
    <p:extLst>
      <p:ext uri="{BB962C8B-B14F-4D97-AF65-F5344CB8AC3E}">
        <p14:creationId xmlns:p14="http://schemas.microsoft.com/office/powerpoint/2010/main" val="395720436"/>
      </p:ext>
    </p:extLst>
  </p:cSld>
  <p:clrMapOvr>
    <a:masterClrMapping/>
  </p:clrMapOvr>
  <p:transition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570"/>
          <p:cNvGraphicFramePr/>
          <p:nvPr>
            <p:extLst>
              <p:ext uri="{D42A27DB-BD31-4B8C-83A1-F6EECF244321}">
                <p14:modId xmlns:p14="http://schemas.microsoft.com/office/powerpoint/2010/main" val="3718438929"/>
              </p:ext>
            </p:extLst>
          </p:nvPr>
        </p:nvGraphicFramePr>
        <p:xfrm>
          <a:off x="677721" y="1433764"/>
          <a:ext cx="7788560" cy="3660118"/>
        </p:xfrm>
        <a:graphic>
          <a:graphicData uri="http://schemas.openxmlformats.org/drawingml/2006/table">
            <a:tbl>
              <a:tblPr firstRow="1" firstCol="1">
                <a:tableStyleId>{BC89EF96-8CEA-46FF-86C4-4CE0E7609802}</a:tableStyleId>
              </a:tblPr>
              <a:tblGrid>
                <a:gridCol w="1557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77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7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77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defTabSz="825500">
                        <a:defRPr sz="5200">
                          <a:sym typeface="Helvetica Light"/>
                        </a:defRPr>
                      </a:pPr>
                      <a:endParaRPr sz="2000" dirty="0">
                        <a:solidFill>
                          <a:srgbClr val="FFFFFF"/>
                        </a:solidFill>
                      </a:endParaRPr>
                    </a:p>
                  </a:txBody>
                  <a:tcPr marL="19050" marR="19050" marT="19050" marB="1905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sym typeface="Helvetica Light"/>
                        </a:rPr>
                        <a:t>Solr</a:t>
                      </a:r>
                    </a:p>
                  </a:txBody>
                  <a:tcPr marL="19050" marR="19050" marT="19050" marB="190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b="0" dirty="0">
                          <a:solidFill>
                            <a:srgbClr val="FFFFFF"/>
                          </a:solidFill>
                          <a:sym typeface="Helvetica Light"/>
                        </a:rPr>
                        <a:t>Elastic Graph</a:t>
                      </a:r>
                    </a:p>
                  </a:txBody>
                  <a:tcPr marL="19050" marR="19050" marT="19050" marB="19050" anchor="ctr" horzOverflow="overflow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b="0" dirty="0">
                          <a:solidFill>
                            <a:srgbClr val="FFFFFF"/>
                          </a:solidFill>
                          <a:sym typeface="Helvetica Light"/>
                        </a:rPr>
                        <a:t>Neo4J</a:t>
                      </a:r>
                    </a:p>
                  </a:txBody>
                  <a:tcPr marL="19050" marR="19050" marT="19050" marB="19050" anchor="ctr" horzOverflow="overflow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b="0" dirty="0">
                          <a:solidFill>
                            <a:srgbClr val="FFFFFF"/>
                          </a:solidFill>
                          <a:sym typeface="Helvetica Light"/>
                        </a:rPr>
                        <a:t>Spark GraphX</a:t>
                      </a:r>
                    </a:p>
                  </a:txBody>
                  <a:tcPr marL="19050" marR="19050" marT="19050" marB="19050" anchor="ctr" horzOverflow="overflow"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967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Best Use Case</a:t>
                      </a:r>
                    </a:p>
                  </a:txBody>
                  <a:tcPr marL="19050" marR="19050" marT="19050" marB="1905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3200">
                          <a:solidFill>
                            <a:srgbClr val="000000"/>
                          </a:solidFill>
                          <a:sym typeface="Helvetica Light"/>
                        </a:defRPr>
                      </a:pPr>
                      <a:r>
                        <a:rPr sz="1200" dirty="0">
                          <a:solidFill>
                            <a:srgbClr val="FFFFFF"/>
                          </a:solidFill>
                          <a:sym typeface="Helvetica"/>
                        </a:rPr>
                        <a:t>QParser</a:t>
                      </a:r>
                      <a:r>
                        <a:rPr sz="1200" dirty="0">
                          <a:solidFill>
                            <a:srgbClr val="FFFFFF"/>
                          </a:solidFill>
                        </a:rPr>
                        <a:t>: predef. relationships as filters</a:t>
                      </a:r>
                    </a:p>
                    <a:p>
                      <a:pPr defTabSz="825500">
                        <a:defRPr sz="3200">
                          <a:solidFill>
                            <a:srgbClr val="000000"/>
                          </a:solidFill>
                          <a:sym typeface="Helvetica Light"/>
                        </a:defRPr>
                      </a:pPr>
                      <a:r>
                        <a:rPr sz="1200" dirty="0">
                          <a:solidFill>
                            <a:srgbClr val="FFFFFF"/>
                          </a:solidFill>
                          <a:sym typeface="Helvetica"/>
                        </a:rPr>
                        <a:t>Expressions</a:t>
                      </a:r>
                      <a:r>
                        <a:rPr sz="1200" dirty="0">
                          <a:solidFill>
                            <a:srgbClr val="FFFFFF"/>
                          </a:solidFill>
                        </a:rPr>
                        <a:t>: fast, query-based, dist. graph ops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Limited to sequential, 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erm 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relatedness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exploration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 only</a:t>
                      </a:r>
                      <a:endParaRPr sz="1200" dirty="0">
                        <a:solidFill>
                          <a:srgbClr val="FFFFFF"/>
                        </a:solidFill>
                        <a:sym typeface="Helvetica Light"/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Graph ops and querying that fit on a single node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Large-scale, iterative graph ops</a:t>
                      </a: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178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Common Graph Algorithms (e.g. Pregel, Traversal)</a:t>
                      </a:r>
                    </a:p>
                  </a:txBody>
                  <a:tcPr marL="19050" marR="19050" marT="19050" marB="19050" anchor="ctr" horzOverflow="overflow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Partial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No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sym typeface="Helvetica Light"/>
                        </a:rPr>
                        <a:t>Yes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Yes</a:t>
                      </a: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Scaling</a:t>
                      </a:r>
                    </a:p>
                  </a:txBody>
                  <a:tcPr marL="19050" marR="19050" marT="19050" marB="19050" anchor="ctr" horzOverflow="overflow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3200">
                          <a:solidFill>
                            <a:srgbClr val="000000"/>
                          </a:solidFill>
                          <a:sym typeface="Helvetica Light"/>
                        </a:defRPr>
                      </a:pPr>
                      <a:r>
                        <a:rPr sz="1200" dirty="0">
                          <a:solidFill>
                            <a:srgbClr val="FFFFFF"/>
                          </a:solidFill>
                          <a:sym typeface="Helvetica"/>
                        </a:rPr>
                        <a:t>QParser</a:t>
                      </a:r>
                      <a:r>
                        <a:rPr sz="1200" dirty="0">
                          <a:solidFill>
                            <a:srgbClr val="FFFFFF"/>
                          </a:solidFill>
                        </a:rPr>
                        <a:t>: 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Co-located</a:t>
                      </a:r>
                      <a:r>
                        <a:rPr lang="en-US" sz="1200" baseline="0" dirty="0">
                          <a:solidFill>
                            <a:srgbClr val="FFFFFF"/>
                          </a:solidFill>
                        </a:rPr>
                        <a:t> Shards only</a:t>
                      </a:r>
                      <a:endParaRPr sz="1200" dirty="0">
                        <a:solidFill>
                          <a:srgbClr val="FFFFFF"/>
                        </a:solidFill>
                      </a:endParaRPr>
                    </a:p>
                    <a:p>
                      <a:pPr defTabSz="825500">
                        <a:defRPr sz="3200">
                          <a:solidFill>
                            <a:srgbClr val="000000"/>
                          </a:solidFill>
                          <a:sym typeface="Helvetica Light"/>
                        </a:defRPr>
                      </a:pPr>
                      <a:r>
                        <a:rPr sz="1200" dirty="0">
                          <a:solidFill>
                            <a:srgbClr val="FFFFFF"/>
                          </a:solidFill>
                          <a:sym typeface="Helvetica"/>
                        </a:rPr>
                        <a:t>Expressions</a:t>
                      </a:r>
                      <a:r>
                        <a:rPr sz="1200" dirty="0">
                          <a:solidFill>
                            <a:srgbClr val="FFFFFF"/>
                          </a:solidFill>
                        </a:rPr>
                        <a:t>: 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Y</a:t>
                      </a:r>
                      <a:r>
                        <a:rPr sz="1200" dirty="0">
                          <a:solidFill>
                            <a:srgbClr val="FFFFFF"/>
                          </a:solidFill>
                        </a:rPr>
                        <a:t>es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Yes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Master/Replica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sym typeface="Helvetica Light"/>
                        </a:rPr>
                        <a:t>Yes</a:t>
                      </a: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427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Commercial
License Required</a:t>
                      </a:r>
                    </a:p>
                  </a:txBody>
                  <a:tcPr marL="19050" marR="19050" marT="19050" marB="19050" anchor="ctr" horzOverflow="overflow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No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marL="0" algn="l" defTabSz="825500" rtl="0" eaLnBrk="1" latinLnBrk="0" hangingPunct="1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Yes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marL="0" algn="l" defTabSz="825500" rtl="0" eaLnBrk="1" latinLnBrk="0" hangingPunct="1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GPLv3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sym typeface="Helvetica Light"/>
                        </a:rPr>
                        <a:t>No</a:t>
                      </a: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203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Visualizations</a:t>
                      </a:r>
                    </a:p>
                  </a:txBody>
                  <a:tcPr marL="19050" marR="19050" marT="19050" marB="19050" anchor="ctr" horzOverflow="overflow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GraphML support (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e.g.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Gephi)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Kibana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sym typeface="Helvetica Light"/>
                        </a:rPr>
                        <a:t>Neo4j browser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FFFFFF"/>
                          </a:solidFill>
                          <a:sym typeface="Helvetica Light"/>
                        </a:rPr>
                        <a:t>3rd party</a:t>
                      </a: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4A1A04E0-A2CD-4C56-88F0-9E37890C0656}"/>
              </a:ext>
            </a:extLst>
          </p:cNvPr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D9B06AA-77AD-4FFE-9D0E-887C886B4A3E}"/>
              </a:ext>
            </a:extLst>
          </p:cNvPr>
          <p:cNvSpPr txBox="1"/>
          <p:nvPr/>
        </p:nvSpPr>
        <p:spPr>
          <a:xfrm>
            <a:off x="539552" y="935388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Search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Mecanismos de busca </a:t>
            </a:r>
          </a:p>
        </p:txBody>
      </p:sp>
    </p:spTree>
    <p:extLst>
      <p:ext uri="{BB962C8B-B14F-4D97-AF65-F5344CB8AC3E}">
        <p14:creationId xmlns:p14="http://schemas.microsoft.com/office/powerpoint/2010/main" val="2801066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Imagem 4">
            <a:extLst>
              <a:ext uri="{FF2B5EF4-FFF2-40B4-BE49-F238E27FC236}">
                <a16:creationId xmlns:a16="http://schemas.microsoft.com/office/drawing/2014/main" id="{6D232A85-F6FC-4797-8675-AA289F573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4675"/>
            <a:ext cx="9144000" cy="4888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C4DA7C4-E567-44BF-94C6-A82F6100A0F3}"/>
              </a:ext>
            </a:extLst>
          </p:cNvPr>
          <p:cNvSpPr txBox="1"/>
          <p:nvPr/>
        </p:nvSpPr>
        <p:spPr>
          <a:xfrm>
            <a:off x="683568" y="260648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Search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Mecanismos de busca </a:t>
            </a:r>
          </a:p>
        </p:txBody>
      </p:sp>
    </p:spTree>
    <p:extLst>
      <p:ext uri="{BB962C8B-B14F-4D97-AF65-F5344CB8AC3E}">
        <p14:creationId xmlns:p14="http://schemas.microsoft.com/office/powerpoint/2010/main" val="2572730847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DBC11F7-555E-417B-B70C-B3B8A3DB745B}"/>
              </a:ext>
            </a:extLst>
          </p:cNvPr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76A17BD-B946-4A12-8EC9-2DD7052169A0}"/>
              </a:ext>
            </a:extLst>
          </p:cNvPr>
          <p:cNvSpPr txBox="1"/>
          <p:nvPr/>
        </p:nvSpPr>
        <p:spPr>
          <a:xfrm>
            <a:off x="539552" y="935388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Search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Mecanismos de busca 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4B458CE4-E443-491F-9870-7E29708A7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556791"/>
            <a:ext cx="6696744" cy="47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25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470" y="1395946"/>
            <a:ext cx="9256470" cy="54707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7185AED-8AD2-43B6-9FFA-2FABFD08A424}"/>
              </a:ext>
            </a:extLst>
          </p:cNvPr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22A4DD3-6D40-4244-8737-1257CB584DD1}"/>
              </a:ext>
            </a:extLst>
          </p:cNvPr>
          <p:cNvSpPr txBox="1"/>
          <p:nvPr/>
        </p:nvSpPr>
        <p:spPr>
          <a:xfrm>
            <a:off x="539552" y="935388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Search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Mecanismos de busca – Apache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Solr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+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Lucene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B6FBD00-E5CA-4260-97EB-0337BD32B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3717032"/>
            <a:ext cx="2232248" cy="125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ítulo 1"/>
          <p:cNvSpPr>
            <a:spLocks noGrp="1"/>
          </p:cNvSpPr>
          <p:nvPr>
            <p:ph type="title"/>
          </p:nvPr>
        </p:nvSpPr>
        <p:spPr>
          <a:xfrm>
            <a:off x="468232" y="260351"/>
            <a:ext cx="8229758" cy="45402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i="0" dirty="0">
                <a:solidFill>
                  <a:schemeClr val="bg1"/>
                </a:solidFill>
              </a:rPr>
              <a:t>Web Semântica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811E5FA-1AEA-4B7A-9598-ED01F88E90B5}"/>
              </a:ext>
            </a:extLst>
          </p:cNvPr>
          <p:cNvSpPr txBox="1"/>
          <p:nvPr/>
        </p:nvSpPr>
        <p:spPr>
          <a:xfrm>
            <a:off x="468232" y="764704"/>
            <a:ext cx="60479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Lucene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Core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1) Corpus </a:t>
            </a: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conjunto de documentos</a:t>
            </a: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2) Termos </a:t>
            </a: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pedaços do documento quebrados </a:t>
            </a:r>
          </a:p>
          <a:p>
            <a:pPr marL="457200" marR="0" lvl="1" indent="26511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em palavras, radicais ou </a:t>
            </a:r>
          </a:p>
          <a:p>
            <a:pPr marL="457200" marR="0" lvl="1" indent="26511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conjunto de palavras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CB8F6-33CC-457E-B144-BBACCFA92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3111" y="1988219"/>
            <a:ext cx="4513263" cy="35290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DBA1270-A491-45A8-BA28-3D0F07E56049}"/>
              </a:ext>
            </a:extLst>
          </p:cNvPr>
          <p:cNvSpPr txBox="1"/>
          <p:nvPr/>
        </p:nvSpPr>
        <p:spPr>
          <a:xfrm>
            <a:off x="7956376" y="2708920"/>
            <a:ext cx="1008112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Termo 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2C02DC0-86D2-4FAF-8E06-72720948A64A}"/>
              </a:ext>
            </a:extLst>
          </p:cNvPr>
          <p:cNvSpPr txBox="1"/>
          <p:nvPr/>
        </p:nvSpPr>
        <p:spPr>
          <a:xfrm>
            <a:off x="7696121" y="5240233"/>
            <a:ext cx="1008112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Termo 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77D9C27-DA7B-4850-9BB2-760E029CC631}"/>
              </a:ext>
            </a:extLst>
          </p:cNvPr>
          <p:cNvSpPr txBox="1"/>
          <p:nvPr/>
        </p:nvSpPr>
        <p:spPr>
          <a:xfrm>
            <a:off x="4644008" y="5240233"/>
            <a:ext cx="720080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Termo 3</a:t>
            </a:r>
          </a:p>
        </p:txBody>
      </p:sp>
    </p:spTree>
    <p:extLst>
      <p:ext uri="{BB962C8B-B14F-4D97-AF65-F5344CB8AC3E}">
        <p14:creationId xmlns:p14="http://schemas.microsoft.com/office/powerpoint/2010/main" val="3724583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ítulo 1"/>
          <p:cNvSpPr>
            <a:spLocks noGrp="1"/>
          </p:cNvSpPr>
          <p:nvPr>
            <p:ph type="title"/>
          </p:nvPr>
        </p:nvSpPr>
        <p:spPr>
          <a:xfrm>
            <a:off x="468232" y="260351"/>
            <a:ext cx="8229758" cy="45402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i="0" dirty="0">
                <a:solidFill>
                  <a:schemeClr val="bg1"/>
                </a:solidFill>
              </a:rPr>
              <a:t>Web Semântica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811E5FA-1AEA-4B7A-9598-ED01F88E90B5}"/>
              </a:ext>
            </a:extLst>
          </p:cNvPr>
          <p:cNvSpPr txBox="1"/>
          <p:nvPr/>
        </p:nvSpPr>
        <p:spPr>
          <a:xfrm>
            <a:off x="468232" y="1052736"/>
            <a:ext cx="835224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Lucene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Core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Analyzer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processo de análise, no qual as palavras do texto são separadas e convertidas em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tokens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e estes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tokens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são incluídos como termos no índice. 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os dados de texto passam por várias operações: </a:t>
            </a:r>
          </a:p>
          <a:p>
            <a:pPr marL="1714500" marR="0" lvl="3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extração das palavras, remoção de palavras comuns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stopwords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), descartar pontuação, reduzir palavras a uma forma de raiz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stemming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), alteração das palavras para minúsculas,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etc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307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5735712-A916-4C91-BA77-72AAD366E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955" y="3171572"/>
            <a:ext cx="5860710" cy="216024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E6D132F-DA4E-4546-A42C-7B6E9E559872}"/>
              </a:ext>
            </a:extLst>
          </p:cNvPr>
          <p:cNvSpPr txBox="1"/>
          <p:nvPr/>
        </p:nvSpPr>
        <p:spPr>
          <a:xfrm>
            <a:off x="468232" y="1052736"/>
            <a:ext cx="8352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Lucene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Core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Tokenizer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048E734-0CE0-4EB1-B148-255E46134ACE}"/>
              </a:ext>
            </a:extLst>
          </p:cNvPr>
          <p:cNvSpPr txBox="1"/>
          <p:nvPr/>
        </p:nvSpPr>
        <p:spPr>
          <a:xfrm>
            <a:off x="2953955" y="2483896"/>
            <a:ext cx="586071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Tokenização</a:t>
            </a: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DF07B0-AAC8-40B1-AB0C-19A330C38058}"/>
              </a:ext>
            </a:extLst>
          </p:cNvPr>
          <p:cNvSpPr txBox="1"/>
          <p:nvPr/>
        </p:nvSpPr>
        <p:spPr>
          <a:xfrm>
            <a:off x="2953955" y="5414501"/>
            <a:ext cx="586071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Converter as frases do texto em palavras individuais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Remover espaços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3AB0BB3-331E-446A-9F59-407DA916E6A6}"/>
              </a:ext>
            </a:extLst>
          </p:cNvPr>
          <p:cNvSpPr/>
          <p:nvPr/>
        </p:nvSpPr>
        <p:spPr>
          <a:xfrm>
            <a:off x="539552" y="6165304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WhitespaceAnalyzer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935935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ítulo 1"/>
          <p:cNvSpPr>
            <a:spLocks noGrp="1"/>
          </p:cNvSpPr>
          <p:nvPr>
            <p:ph type="title" idx="4294967295"/>
          </p:nvPr>
        </p:nvSpPr>
        <p:spPr>
          <a:xfrm>
            <a:off x="914400" y="214313"/>
            <a:ext cx="8229600" cy="454025"/>
          </a:xfrm>
        </p:spPr>
        <p:txBody>
          <a:bodyPr>
            <a:noAutofit/>
          </a:bodyPr>
          <a:lstStyle/>
          <a:p>
            <a:pPr algn="l"/>
            <a:r>
              <a:rPr lang="pt-BR" sz="3200" b="1" i="0" dirty="0">
                <a:solidFill>
                  <a:schemeClr val="bg1"/>
                </a:solidFill>
              </a:rPr>
              <a:t>Web Semântica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751119" y="1189490"/>
            <a:ext cx="572743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 que é semântica?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636912"/>
            <a:ext cx="3614591" cy="2456447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524645" y="2204864"/>
            <a:ext cx="3697582" cy="2556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Alguma vez você já "</a:t>
            </a: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pagou o pato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" por algo ou por alguém?</a:t>
            </a:r>
          </a:p>
        </p:txBody>
      </p:sp>
    </p:spTree>
    <p:extLst>
      <p:ext uri="{BB962C8B-B14F-4D97-AF65-F5344CB8AC3E}">
        <p14:creationId xmlns:p14="http://schemas.microsoft.com/office/powerpoint/2010/main" val="218033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E6D132F-DA4E-4546-A42C-7B6E9E559872}"/>
              </a:ext>
            </a:extLst>
          </p:cNvPr>
          <p:cNvSpPr txBox="1"/>
          <p:nvPr/>
        </p:nvSpPr>
        <p:spPr>
          <a:xfrm>
            <a:off x="468232" y="1052736"/>
            <a:ext cx="8352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Lucene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Core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Tokenizer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048E734-0CE0-4EB1-B148-255E46134ACE}"/>
              </a:ext>
            </a:extLst>
          </p:cNvPr>
          <p:cNvSpPr txBox="1"/>
          <p:nvPr/>
        </p:nvSpPr>
        <p:spPr>
          <a:xfrm>
            <a:off x="2953955" y="2483896"/>
            <a:ext cx="586071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Tokenização</a:t>
            </a: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ED97EB-0381-48D0-A45E-E489A0D61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955" y="3150908"/>
            <a:ext cx="5860710" cy="336539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04DC182-3402-4BCC-9492-01851E618BA6}"/>
              </a:ext>
            </a:extLst>
          </p:cNvPr>
          <p:cNvSpPr/>
          <p:nvPr/>
        </p:nvSpPr>
        <p:spPr>
          <a:xfrm>
            <a:off x="3158243" y="3717032"/>
            <a:ext cx="1512168" cy="308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65173655"/>
      </p:ext>
    </p:extLst>
  </p:cSld>
  <p:clrMapOvr>
    <a:masterClrMapping/>
  </p:clrMapOvr>
  <p:transition advClick="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A809890-B3D4-4DA8-A3E6-8F056FB0DFBB}"/>
              </a:ext>
            </a:extLst>
          </p:cNvPr>
          <p:cNvSpPr txBox="1"/>
          <p:nvPr/>
        </p:nvSpPr>
        <p:spPr>
          <a:xfrm>
            <a:off x="468232" y="1052736"/>
            <a:ext cx="8352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Lucene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Core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Analyzer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CEF448-64B9-4823-89CA-C51AF1305882}"/>
              </a:ext>
            </a:extLst>
          </p:cNvPr>
          <p:cNvSpPr txBox="1"/>
          <p:nvPr/>
        </p:nvSpPr>
        <p:spPr>
          <a:xfrm>
            <a:off x="1763688" y="2807062"/>
            <a:ext cx="532859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Normalização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43834BB-D10A-4FEB-B2C2-CE98A7F643D5}"/>
              </a:ext>
            </a:extLst>
          </p:cNvPr>
          <p:cNvSpPr txBox="1"/>
          <p:nvPr/>
        </p:nvSpPr>
        <p:spPr>
          <a:xfrm>
            <a:off x="1743653" y="4266482"/>
            <a:ext cx="532859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Conversão de todo o texto para letras minúsculas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Remover pontuações e acentos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Remover números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99E2193-A670-4B44-BD2B-B30E0BC37D68}"/>
              </a:ext>
            </a:extLst>
          </p:cNvPr>
          <p:cNvSpPr/>
          <p:nvPr/>
        </p:nvSpPr>
        <p:spPr>
          <a:xfrm>
            <a:off x="539552" y="5770820"/>
            <a:ext cx="3888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lvl="2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SimpleAnalyzer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A4B8E1C-69EA-458F-A3E6-0BDF5420F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653" y="3559943"/>
            <a:ext cx="5332004" cy="57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27443"/>
      </p:ext>
    </p:extLst>
  </p:cSld>
  <p:clrMapOvr>
    <a:masterClrMapping/>
  </p:clrMapOvr>
  <p:transition advClick="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A12BA4B-CA34-4DEB-A43C-EB66283C91EE}"/>
              </a:ext>
            </a:extLst>
          </p:cNvPr>
          <p:cNvSpPr txBox="1"/>
          <p:nvPr/>
        </p:nvSpPr>
        <p:spPr>
          <a:xfrm>
            <a:off x="971600" y="2780928"/>
            <a:ext cx="75608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StopWords</a:t>
            </a: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9722E0-3288-440A-8C90-330FB10500CA}"/>
              </a:ext>
            </a:extLst>
          </p:cNvPr>
          <p:cNvSpPr txBox="1"/>
          <p:nvPr/>
        </p:nvSpPr>
        <p:spPr>
          <a:xfrm>
            <a:off x="981472" y="4941168"/>
            <a:ext cx="756084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Retirar palavras sem potencial para ajudar a caracterizar o conteúdo de um texto (idioma)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Palavras como a, o, de, do, um, mais, mas, como, ou, seu, sua, ...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Podem reduzir o corpus de 30 a 50%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Exemplo: http://snowball.tartarus.org/algorithms/portuguese/stop.txt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E84632A-0AA9-4A85-BA98-81642CC52840}"/>
              </a:ext>
            </a:extLst>
          </p:cNvPr>
          <p:cNvSpPr txBox="1"/>
          <p:nvPr/>
        </p:nvSpPr>
        <p:spPr>
          <a:xfrm>
            <a:off x="468232" y="1052736"/>
            <a:ext cx="8352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Lucene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Core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Analyzer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791559F-D297-4A39-8D69-EA8B1BD295E9}"/>
              </a:ext>
            </a:extLst>
          </p:cNvPr>
          <p:cNvSpPr/>
          <p:nvPr/>
        </p:nvSpPr>
        <p:spPr>
          <a:xfrm>
            <a:off x="468232" y="6182928"/>
            <a:ext cx="8064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StopAnalyzer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=&gt;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SimpleAnalyzer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+ stop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words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3D440CB-8463-488D-B72A-692179A1A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1" y="3520400"/>
            <a:ext cx="7560840" cy="13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43081"/>
      </p:ext>
    </p:extLst>
  </p:cSld>
  <p:clrMapOvr>
    <a:masterClrMapping/>
  </p:clrMapOvr>
  <p:transition advClick="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D7076A0-4C8B-49E4-9271-53FFDA25EB92}"/>
              </a:ext>
            </a:extLst>
          </p:cNvPr>
          <p:cNvSpPr txBox="1"/>
          <p:nvPr/>
        </p:nvSpPr>
        <p:spPr>
          <a:xfrm>
            <a:off x="468232" y="1052736"/>
            <a:ext cx="8352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Lucene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Core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Analyzer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3F26606-BCE3-413F-8971-0EA0C93B7541}"/>
              </a:ext>
            </a:extLst>
          </p:cNvPr>
          <p:cNvSpPr txBox="1"/>
          <p:nvPr/>
        </p:nvSpPr>
        <p:spPr>
          <a:xfrm>
            <a:off x="2411760" y="2638653"/>
            <a:ext cx="583898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Stemming</a:t>
            </a: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F0E622B-AA44-4FA0-A541-298A4F06409E}"/>
              </a:ext>
            </a:extLst>
          </p:cNvPr>
          <p:cNvSpPr txBox="1"/>
          <p:nvPr/>
        </p:nvSpPr>
        <p:spPr>
          <a:xfrm>
            <a:off x="2411759" y="5733256"/>
            <a:ext cx="58389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Manter raiz gramatical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7E24EB3-BEE5-44C3-9D97-7479886E3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336647"/>
            <a:ext cx="5838985" cy="234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705"/>
      </p:ext>
    </p:extLst>
  </p:cSld>
  <p:clrMapOvr>
    <a:masterClrMapping/>
  </p:clrMapOvr>
  <p:transition advClick="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ítulo 1"/>
          <p:cNvSpPr>
            <a:spLocks noGrp="1"/>
          </p:cNvSpPr>
          <p:nvPr>
            <p:ph type="title"/>
          </p:nvPr>
        </p:nvSpPr>
        <p:spPr>
          <a:xfrm>
            <a:off x="468232" y="260351"/>
            <a:ext cx="8229758" cy="45402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i="0" dirty="0">
                <a:solidFill>
                  <a:schemeClr val="bg1"/>
                </a:solidFill>
              </a:rPr>
              <a:t>Web Semântica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811E5FA-1AEA-4B7A-9598-ED01F88E90B5}"/>
              </a:ext>
            </a:extLst>
          </p:cNvPr>
          <p:cNvSpPr txBox="1"/>
          <p:nvPr/>
        </p:nvSpPr>
        <p:spPr>
          <a:xfrm>
            <a:off x="468232" y="764704"/>
            <a:ext cx="5399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Lucene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Core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Index Writer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componente central para criar um novo índice, abrir um existente ou para adicionar, remover ou alterar documentos no índice.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Índice invertido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IndexWriterConfig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70B4519-CA5F-4172-8532-60F763A4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2708920"/>
            <a:ext cx="304587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842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6D9C433-1F7C-4852-9B08-13DD79711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212976"/>
            <a:ext cx="6444208" cy="32758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C30F022-9C74-42FF-9466-980E69BB0D5F}"/>
              </a:ext>
            </a:extLst>
          </p:cNvPr>
          <p:cNvSpPr txBox="1"/>
          <p:nvPr/>
        </p:nvSpPr>
        <p:spPr>
          <a:xfrm>
            <a:off x="468232" y="1052736"/>
            <a:ext cx="61199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Lucene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Core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IndexWriter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252999"/>
      </p:ext>
    </p:extLst>
  </p:cSld>
  <p:clrMapOvr>
    <a:masterClrMapping/>
  </p:clrMapOvr>
  <p:transition advClick="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79A2B8-09AE-4FB8-8D31-348501EB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212976"/>
            <a:ext cx="6350122" cy="306899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9BF96F0-1A7C-4FED-945C-58A7BD80A0C9}"/>
              </a:ext>
            </a:extLst>
          </p:cNvPr>
          <p:cNvSpPr txBox="1"/>
          <p:nvPr/>
        </p:nvSpPr>
        <p:spPr>
          <a:xfrm>
            <a:off x="468232" y="1052736"/>
            <a:ext cx="8568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Lucene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Core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IndexWriter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 Matrizes de frequência – Bag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of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Words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BoW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998269"/>
      </p:ext>
    </p:extLst>
  </p:cSld>
  <p:clrMapOvr>
    <a:masterClrMapping/>
  </p:clrMapOvr>
  <p:transition advClick="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30F022-9C74-42FF-9466-980E69BB0D5F}"/>
              </a:ext>
            </a:extLst>
          </p:cNvPr>
          <p:cNvSpPr txBox="1"/>
          <p:nvPr/>
        </p:nvSpPr>
        <p:spPr>
          <a:xfrm>
            <a:off x="468232" y="1052736"/>
            <a:ext cx="61199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Lucene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Core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IndexWriter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B66F87E-B8DE-4A21-877B-A2CC1F806FFE}"/>
              </a:ext>
            </a:extLst>
          </p:cNvPr>
          <p:cNvSpPr/>
          <p:nvPr/>
        </p:nvSpPr>
        <p:spPr>
          <a:xfrm>
            <a:off x="1259632" y="2708920"/>
            <a:ext cx="748883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Tratamento de termos que são muito usados em uma coleção de documentos 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Fator tf </a:t>
            </a:r>
          </a:p>
          <a:p>
            <a:pPr marL="1257300" marR="0" lvl="2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Quantidade de vezes que o termo i aparece no documento (Quão bem i – termo -  descreve d - documento) 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Fator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idf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1257300" marR="0" lvl="2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Inverso da frequência do termo i dentro da coleção de documentos. Quanto menos usado for o termo, maior 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idf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565068"/>
      </p:ext>
    </p:extLst>
  </p:cSld>
  <p:clrMapOvr>
    <a:masterClrMapping/>
  </p:clrMapOvr>
  <p:transition advClick="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C08A99-B3F2-44BA-B587-CC643F1F9E74}"/>
              </a:ext>
            </a:extLst>
          </p:cNvPr>
          <p:cNvSpPr txBox="1"/>
          <p:nvPr/>
        </p:nvSpPr>
        <p:spPr>
          <a:xfrm>
            <a:off x="468232" y="1052736"/>
            <a:ext cx="8568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Lucene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Core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IndexWriter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TF-IDF </a:t>
            </a:r>
            <a:r>
              <a:rPr kumimoji="0" lang="pt-BR" sz="18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</a:t>
            </a:r>
            <a:r>
              <a:rPr kumimoji="0" lang="pt-BR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</a:t>
            </a:r>
            <a:r>
              <a:rPr kumimoji="0" lang="pt-BR" sz="18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Frequency</a:t>
            </a:r>
            <a:r>
              <a:rPr kumimoji="0" lang="pt-BR" sz="18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Inverse</a:t>
            </a:r>
            <a:r>
              <a:rPr kumimoji="0" lang="pt-BR" sz="18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Document</a:t>
            </a:r>
            <a:r>
              <a:rPr kumimoji="0" lang="pt-BR" sz="18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Frequency</a:t>
            </a:r>
            <a:r>
              <a:rPr kumimoji="0" lang="pt-BR" sz="18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55B681-11B4-498E-A9DC-61A730C6A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46" y="3068960"/>
            <a:ext cx="8820150" cy="14859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443B310-A875-4B3B-AAA3-BC50172AB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68" y="4725144"/>
            <a:ext cx="5457825" cy="19716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C2EB285-1977-4BC9-9F82-850967104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385" y="4725144"/>
            <a:ext cx="3259111" cy="101734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DEFCC7E-2E3F-47D5-9F1A-2A0106983106}"/>
              </a:ext>
            </a:extLst>
          </p:cNvPr>
          <p:cNvSpPr txBox="1"/>
          <p:nvPr/>
        </p:nvSpPr>
        <p:spPr>
          <a:xfrm>
            <a:off x="6012160" y="6021288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4246641360"/>
      </p:ext>
    </p:extLst>
  </p:cSld>
  <p:clrMapOvr>
    <a:masterClrMapping/>
  </p:clrMapOvr>
  <p:transition advClick="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C08A99-B3F2-44BA-B587-CC643F1F9E74}"/>
              </a:ext>
            </a:extLst>
          </p:cNvPr>
          <p:cNvSpPr txBox="1"/>
          <p:nvPr/>
        </p:nvSpPr>
        <p:spPr>
          <a:xfrm>
            <a:off x="468232" y="1052736"/>
            <a:ext cx="856826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Lucene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Core – Indexação e Busca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19BEDBD-58A9-4765-812D-377ADC760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4823"/>
            <a:ext cx="9252520" cy="513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21370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ítulo 1"/>
          <p:cNvSpPr>
            <a:spLocks noGrp="1"/>
          </p:cNvSpPr>
          <p:nvPr>
            <p:ph type="title" idx="4294967295"/>
          </p:nvPr>
        </p:nvSpPr>
        <p:spPr>
          <a:xfrm>
            <a:off x="914400" y="214313"/>
            <a:ext cx="8229600" cy="454025"/>
          </a:xfrm>
        </p:spPr>
        <p:txBody>
          <a:bodyPr>
            <a:noAutofit/>
          </a:bodyPr>
          <a:lstStyle/>
          <a:p>
            <a:pPr algn="l"/>
            <a:r>
              <a:rPr lang="pt-BR" sz="3200" b="1" i="0" dirty="0">
                <a:solidFill>
                  <a:schemeClr val="bg1"/>
                </a:solidFill>
              </a:rPr>
              <a:t>Web Semântica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2521059"/>
            <a:ext cx="9144000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Vamos pesquisar sobre “puma” numa plataforma de busca?</a:t>
            </a:r>
          </a:p>
        </p:txBody>
      </p:sp>
    </p:spTree>
    <p:extLst>
      <p:ext uri="{BB962C8B-B14F-4D97-AF65-F5344CB8AC3E}">
        <p14:creationId xmlns:p14="http://schemas.microsoft.com/office/powerpoint/2010/main" val="16042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C08A99-B3F2-44BA-B587-CC643F1F9E74}"/>
              </a:ext>
            </a:extLst>
          </p:cNvPr>
          <p:cNvSpPr txBox="1"/>
          <p:nvPr/>
        </p:nvSpPr>
        <p:spPr>
          <a:xfrm>
            <a:off x="468232" y="1052736"/>
            <a:ext cx="856826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Lucene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Core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Query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Parser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BE80A5-D947-4645-9B0B-02B101AD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3030447"/>
            <a:ext cx="5439544" cy="349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72596"/>
      </p:ext>
    </p:extLst>
  </p:cSld>
  <p:clrMapOvr>
    <a:masterClrMapping/>
  </p:clrMapOvr>
  <p:transition advClick="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ítulo 1"/>
          <p:cNvSpPr>
            <a:spLocks noGrp="1"/>
          </p:cNvSpPr>
          <p:nvPr>
            <p:ph type="title"/>
          </p:nvPr>
        </p:nvSpPr>
        <p:spPr>
          <a:xfrm>
            <a:off x="468232" y="260351"/>
            <a:ext cx="8229758" cy="45402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i="0" dirty="0">
                <a:solidFill>
                  <a:schemeClr val="bg1"/>
                </a:solidFill>
              </a:rPr>
              <a:t>Web Semântica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811E5FA-1AEA-4B7A-9598-ED01F88E90B5}"/>
              </a:ext>
            </a:extLst>
          </p:cNvPr>
          <p:cNvSpPr txBox="1"/>
          <p:nvPr/>
        </p:nvSpPr>
        <p:spPr>
          <a:xfrm>
            <a:off x="468232" y="1052736"/>
            <a:ext cx="8675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Lucene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Core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Index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Searcher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Classe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central com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vários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métodos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para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realizar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buscas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índice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índice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é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acessado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via um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IndexReader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4917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ítulo 1"/>
          <p:cNvSpPr>
            <a:spLocks noGrp="1"/>
          </p:cNvSpPr>
          <p:nvPr>
            <p:ph type="title"/>
          </p:nvPr>
        </p:nvSpPr>
        <p:spPr>
          <a:xfrm>
            <a:off x="468232" y="260351"/>
            <a:ext cx="8229758" cy="45402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i="0" dirty="0">
                <a:solidFill>
                  <a:schemeClr val="bg1"/>
                </a:solidFill>
              </a:rPr>
              <a:t>Web Semântica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811E5FA-1AEA-4B7A-9598-ED01F88E90B5}"/>
              </a:ext>
            </a:extLst>
          </p:cNvPr>
          <p:cNvSpPr txBox="1"/>
          <p:nvPr/>
        </p:nvSpPr>
        <p:spPr>
          <a:xfrm>
            <a:off x="468232" y="1052736"/>
            <a:ext cx="611999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Lucene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Core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Query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Parser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Possui vários tipos de consultas como </a:t>
            </a:r>
            <a:r>
              <a:rPr kumimoji="0" lang="pt-BR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matching</a:t>
            </a:r>
            <a:r>
              <a:rPr kumimoji="0" lang="pt-BR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atributos, …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QueryParser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“parse” na representação textual de uma consulta para um Query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instance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DDD228F-DEB9-4E4E-BF0A-559D84B87F75}"/>
              </a:ext>
            </a:extLst>
          </p:cNvPr>
          <p:cNvGrpSpPr/>
          <p:nvPr/>
        </p:nvGrpSpPr>
        <p:grpSpPr>
          <a:xfrm>
            <a:off x="4860032" y="2418995"/>
            <a:ext cx="4014561" cy="2899792"/>
            <a:chOff x="1482654" y="1905000"/>
            <a:chExt cx="6069643" cy="4495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E1DF72B-BBA9-48DD-B18F-4AFEA819FC6B}"/>
                </a:ext>
              </a:extLst>
            </p:cNvPr>
            <p:cNvSpPr/>
            <p:nvPr/>
          </p:nvSpPr>
          <p:spPr>
            <a:xfrm>
              <a:off x="3200400" y="1905000"/>
              <a:ext cx="2590800" cy="6096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Courier"/>
                </a:rPr>
                <a:t>IndexSearcher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ourier"/>
              </a:endParaRPr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B95F92EF-652B-44E9-9A16-C9B8E6F322D1}"/>
                </a:ext>
              </a:extLst>
            </p:cNvPr>
            <p:cNvSpPr/>
            <p:nvPr/>
          </p:nvSpPr>
          <p:spPr>
            <a:xfrm>
              <a:off x="3200400" y="3124200"/>
              <a:ext cx="2590800" cy="6096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Courier"/>
                </a:rPr>
                <a:t>IndexReader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ourier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291AE18F-DB5E-4B0C-81D3-F554C95EB62A}"/>
                </a:ext>
              </a:extLst>
            </p:cNvPr>
            <p:cNvSpPr/>
            <p:nvPr/>
          </p:nvSpPr>
          <p:spPr>
            <a:xfrm>
              <a:off x="3200400" y="4343400"/>
              <a:ext cx="2590800" cy="6096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Courier"/>
                </a:rPr>
                <a:t>Directory / Index</a:t>
              </a:r>
            </a:p>
          </p:txBody>
        </p:sp>
        <p:sp>
          <p:nvSpPr>
            <p:cNvPr id="7" name="Magnetic Disk 8">
              <a:extLst>
                <a:ext uri="{FF2B5EF4-FFF2-40B4-BE49-F238E27FC236}">
                  <a16:creationId xmlns:a16="http://schemas.microsoft.com/office/drawing/2014/main" id="{C66D613B-DC82-40AF-B3FC-03A328DF6685}"/>
                </a:ext>
              </a:extLst>
            </p:cNvPr>
            <p:cNvSpPr/>
            <p:nvPr/>
          </p:nvSpPr>
          <p:spPr>
            <a:xfrm>
              <a:off x="4038600" y="5562600"/>
              <a:ext cx="914400" cy="838200"/>
            </a:xfrm>
            <a:prstGeom prst="flowChartMagneticDisk">
              <a:avLst/>
            </a:prstGeom>
            <a:solidFill>
              <a:srgbClr val="FFFFFF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" name="Straight Arrow Connector 10">
              <a:extLst>
                <a:ext uri="{FF2B5EF4-FFF2-40B4-BE49-F238E27FC236}">
                  <a16:creationId xmlns:a16="http://schemas.microsoft.com/office/drawing/2014/main" id="{D25D1985-17C6-4133-A3F6-56D8816467DF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>
              <a:off x="4495800" y="2514600"/>
              <a:ext cx="0" cy="609600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11">
              <a:extLst>
                <a:ext uri="{FF2B5EF4-FFF2-40B4-BE49-F238E27FC236}">
                  <a16:creationId xmlns:a16="http://schemas.microsoft.com/office/drawing/2014/main" id="{9DA94921-BD66-4B14-AF4C-F376E040FB59}"/>
                </a:ext>
              </a:extLst>
            </p:cNvPr>
            <p:cNvCxnSpPr/>
            <p:nvPr/>
          </p:nvCxnSpPr>
          <p:spPr>
            <a:xfrm>
              <a:off x="4495800" y="3733800"/>
              <a:ext cx="0" cy="609600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12">
              <a:extLst>
                <a:ext uri="{FF2B5EF4-FFF2-40B4-BE49-F238E27FC236}">
                  <a16:creationId xmlns:a16="http://schemas.microsoft.com/office/drawing/2014/main" id="{553BE83A-C182-4AB4-9494-B5B6B2814D9B}"/>
                </a:ext>
              </a:extLst>
            </p:cNvPr>
            <p:cNvCxnSpPr/>
            <p:nvPr/>
          </p:nvCxnSpPr>
          <p:spPr>
            <a:xfrm>
              <a:off x="4495800" y="4953000"/>
              <a:ext cx="0" cy="609600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3">
              <a:extLst>
                <a:ext uri="{FF2B5EF4-FFF2-40B4-BE49-F238E27FC236}">
                  <a16:creationId xmlns:a16="http://schemas.microsoft.com/office/drawing/2014/main" id="{FFD210CE-62BB-4ECA-9387-9BDDA581416A}"/>
                </a:ext>
              </a:extLst>
            </p:cNvPr>
            <p:cNvCxnSpPr>
              <a:endCxn id="4" idx="1"/>
            </p:cNvCxnSpPr>
            <p:nvPr/>
          </p:nvCxnSpPr>
          <p:spPr>
            <a:xfrm>
              <a:off x="2590800" y="2209800"/>
              <a:ext cx="609600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5">
              <a:extLst>
                <a:ext uri="{FF2B5EF4-FFF2-40B4-BE49-F238E27FC236}">
                  <a16:creationId xmlns:a16="http://schemas.microsoft.com/office/drawing/2014/main" id="{F8DC67DA-472B-4EF3-9F9E-E13B224FAFC8}"/>
                </a:ext>
              </a:extLst>
            </p:cNvPr>
            <p:cNvCxnSpPr/>
            <p:nvPr/>
          </p:nvCxnSpPr>
          <p:spPr>
            <a:xfrm>
              <a:off x="5791200" y="2215848"/>
              <a:ext cx="609600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237748A9-5963-4385-94FF-7AA4DAF485EF}"/>
                </a:ext>
              </a:extLst>
            </p:cNvPr>
            <p:cNvSpPr txBox="1"/>
            <p:nvPr/>
          </p:nvSpPr>
          <p:spPr>
            <a:xfrm>
              <a:off x="1482654" y="1905000"/>
              <a:ext cx="859601" cy="42945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Courier"/>
                </a:rPr>
                <a:t>Query</a:t>
              </a:r>
            </a:p>
          </p:txBody>
        </p:sp>
        <p:sp>
          <p:nvSpPr>
            <p:cNvPr id="14" name="TextBox 17">
              <a:extLst>
                <a:ext uri="{FF2B5EF4-FFF2-40B4-BE49-F238E27FC236}">
                  <a16:creationId xmlns:a16="http://schemas.microsoft.com/office/drawing/2014/main" id="{99004FB7-8D49-4BDC-8A02-828DEDF78EB8}"/>
                </a:ext>
              </a:extLst>
            </p:cNvPr>
            <p:cNvSpPr txBox="1"/>
            <p:nvPr/>
          </p:nvSpPr>
          <p:spPr>
            <a:xfrm>
              <a:off x="6476999" y="1905000"/>
              <a:ext cx="1075298" cy="42945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Courier"/>
                </a:rPr>
                <a:t>TopDocs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37643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C08A99-B3F2-44BA-B587-CC643F1F9E74}"/>
              </a:ext>
            </a:extLst>
          </p:cNvPr>
          <p:cNvSpPr txBox="1"/>
          <p:nvPr/>
        </p:nvSpPr>
        <p:spPr>
          <a:xfrm>
            <a:off x="468232" y="1052736"/>
            <a:ext cx="8568264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Solr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Layer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Request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Handler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 Entradas (Inputs)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Strings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termos para serem pesquisados no índice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Parâmetros para refinar a consulta –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strings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ou atributos aplicando lógica booleana na busca dos termos 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Parâmetros para a visualização da resposta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FILTER QUERY é especificado para os parâmetros.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44699"/>
      </p:ext>
    </p:extLst>
  </p:cSld>
  <p:clrMapOvr>
    <a:masterClrMapping/>
  </p:clrMapOvr>
  <p:transition advClick="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B99D7619-2D15-41CA-82A2-6C68E72F5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6953"/>
            <a:ext cx="8229600" cy="2232248"/>
          </a:xfrm>
        </p:spPr>
        <p:txBody>
          <a:bodyPr>
            <a:noAutofit/>
          </a:bodyPr>
          <a:lstStyle/>
          <a:p>
            <a:pPr lvl="1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sz="2000" dirty="0">
                <a:solidFill>
                  <a:schemeClr val="bg1"/>
                </a:solidFill>
                <a:cs typeface="Calibri" panose="020F0502020204030204" pitchFamily="34" charset="0"/>
              </a:rPr>
              <a:t>Title: right  </a:t>
            </a:r>
            <a:r>
              <a:rPr lang="en-US" altLang="pt-BR" sz="2000" b="1" dirty="0">
                <a:solidFill>
                  <a:schemeClr val="bg1"/>
                </a:solidFill>
                <a:cs typeface="Calibri" panose="020F0502020204030204" pitchFamily="34" charset="0"/>
              </a:rPr>
              <a:t>and</a:t>
            </a:r>
            <a:r>
              <a:rPr lang="en-US" altLang="pt-BR" sz="2000" dirty="0">
                <a:solidFill>
                  <a:schemeClr val="bg1"/>
                </a:solidFill>
                <a:cs typeface="Calibri" panose="020F0502020204030204" pitchFamily="34" charset="0"/>
              </a:rPr>
              <a:t> text: go</a:t>
            </a:r>
          </a:p>
          <a:p>
            <a:pPr lvl="1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sz="2000" dirty="0">
                <a:solidFill>
                  <a:schemeClr val="bg1"/>
                </a:solidFill>
                <a:cs typeface="Calibri" panose="020F0502020204030204" pitchFamily="34" charset="0"/>
              </a:rPr>
              <a:t>Title: right  </a:t>
            </a:r>
            <a:r>
              <a:rPr lang="en-US" altLang="pt-BR" sz="2000" b="1" dirty="0">
                <a:solidFill>
                  <a:schemeClr val="bg1"/>
                </a:solidFill>
                <a:cs typeface="Calibri" panose="020F0502020204030204" pitchFamily="34" charset="0"/>
              </a:rPr>
              <a:t>and</a:t>
            </a:r>
            <a:r>
              <a:rPr lang="en-US" altLang="pt-BR" sz="2000" dirty="0">
                <a:solidFill>
                  <a:schemeClr val="bg1"/>
                </a:solidFill>
                <a:cs typeface="Calibri" panose="020F0502020204030204" pitchFamily="34" charset="0"/>
              </a:rPr>
              <a:t>  go   </a:t>
            </a:r>
          </a:p>
          <a:p>
            <a:pPr lvl="1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sz="2000" dirty="0">
                <a:solidFill>
                  <a:schemeClr val="bg1"/>
                </a:solidFill>
                <a:cs typeface="Calibri" panose="020F0502020204030204" pitchFamily="34" charset="0"/>
              </a:rPr>
              <a:t>Title: “the right way”  </a:t>
            </a:r>
            <a:r>
              <a:rPr lang="en-US" altLang="pt-BR" sz="2000" b="1" dirty="0">
                <a:solidFill>
                  <a:schemeClr val="bg1"/>
                </a:solidFill>
                <a:cs typeface="Calibri" panose="020F0502020204030204" pitchFamily="34" charset="0"/>
              </a:rPr>
              <a:t>and</a:t>
            </a:r>
            <a:r>
              <a:rPr lang="en-US" altLang="pt-BR" sz="2000" dirty="0">
                <a:solidFill>
                  <a:schemeClr val="bg1"/>
                </a:solidFill>
                <a:cs typeface="Calibri" panose="020F0502020204030204" pitchFamily="34" charset="0"/>
              </a:rPr>
              <a:t> go</a:t>
            </a:r>
          </a:p>
          <a:p>
            <a:pPr lvl="1">
              <a:lnSpc>
                <a:spcPct val="80000"/>
              </a:lnSpc>
            </a:pPr>
            <a:endParaRPr lang="en-US" altLang="pt-BR" sz="2000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3F7970-BCC0-4825-A24D-590FDEABC060}"/>
              </a:ext>
            </a:extLst>
          </p:cNvPr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F8A018-3C5A-4B21-8FF5-D71C14C1F74C}"/>
              </a:ext>
            </a:extLst>
          </p:cNvPr>
          <p:cNvSpPr txBox="1"/>
          <p:nvPr/>
        </p:nvSpPr>
        <p:spPr>
          <a:xfrm>
            <a:off x="468232" y="1052736"/>
            <a:ext cx="8568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Solr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Layer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Request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Handler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 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Terms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atributos e frases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2820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B99D7619-2D15-41CA-82A2-6C68E72F5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64" y="2996953"/>
            <a:ext cx="8229600" cy="345638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sz="2400" dirty="0">
                <a:solidFill>
                  <a:schemeClr val="bg1"/>
                </a:solidFill>
                <a:cs typeface="Calibri" panose="020F0502020204030204" pitchFamily="34" charset="0"/>
              </a:rPr>
              <a:t>Proximity </a:t>
            </a:r>
          </a:p>
          <a:p>
            <a:pPr lvl="1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sz="2000" dirty="0" err="1">
                <a:solidFill>
                  <a:schemeClr val="bg1"/>
                </a:solidFill>
                <a:cs typeface="Calibri" panose="020F0502020204030204" pitchFamily="34" charset="0"/>
              </a:rPr>
              <a:t>procura</a:t>
            </a:r>
            <a:r>
              <a:rPr lang="en-US" altLang="pt-BR" sz="2000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altLang="pt-BR" sz="2000" dirty="0" err="1">
                <a:solidFill>
                  <a:schemeClr val="bg1"/>
                </a:solidFill>
                <a:cs typeface="Calibri" panose="020F0502020204030204" pitchFamily="34" charset="0"/>
              </a:rPr>
              <a:t>por</a:t>
            </a:r>
            <a:r>
              <a:rPr lang="en-US" altLang="pt-BR" sz="2000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altLang="pt-BR" sz="2000" dirty="0" err="1">
                <a:solidFill>
                  <a:schemeClr val="bg1"/>
                </a:solidFill>
                <a:cs typeface="Calibri" panose="020F0502020204030204" pitchFamily="34" charset="0"/>
              </a:rPr>
              <a:t>termos</a:t>
            </a:r>
            <a:r>
              <a:rPr lang="en-US" altLang="pt-BR" sz="2000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pt-BR" altLang="pt-BR" sz="2000" dirty="0">
                <a:solidFill>
                  <a:schemeClr val="bg1"/>
                </a:solidFill>
                <a:cs typeface="Calibri" panose="020F0502020204030204" pitchFamily="34" charset="0"/>
              </a:rPr>
              <a:t>que estão dentro de uma distância específica um do outro. </a:t>
            </a:r>
          </a:p>
          <a:p>
            <a:pPr lvl="1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chemeClr val="bg1"/>
                </a:solidFill>
                <a:cs typeface="Calibri" panose="020F0502020204030204" pitchFamily="34" charset="0"/>
              </a:rPr>
              <a:t>”home </a:t>
            </a:r>
            <a:r>
              <a:rPr lang="pt-BR" altLang="pt-BR" sz="2000" b="1" dirty="0" err="1">
                <a:solidFill>
                  <a:schemeClr val="bg1"/>
                </a:solidFill>
                <a:cs typeface="Calibri" panose="020F0502020204030204" pitchFamily="34" charset="0"/>
              </a:rPr>
              <a:t>theater</a:t>
            </a:r>
            <a:r>
              <a:rPr lang="pt-BR" altLang="pt-BR" sz="2000" b="1" dirty="0">
                <a:solidFill>
                  <a:schemeClr val="bg1"/>
                </a:solidFill>
                <a:cs typeface="Calibri" panose="020F0502020204030204" pitchFamily="34" charset="0"/>
              </a:rPr>
              <a:t> surround”~10</a:t>
            </a:r>
            <a:endParaRPr lang="en-US" altLang="pt-BR" sz="2000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lvl="2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>
                <a:solidFill>
                  <a:schemeClr val="bg1"/>
                </a:solidFill>
                <a:cs typeface="Calibri" panose="020F0502020204030204" pitchFamily="34" charset="0"/>
              </a:rPr>
              <a:t>busca dados que contenham “home </a:t>
            </a:r>
            <a:r>
              <a:rPr lang="pt-BR" altLang="pt-BR" sz="2000" dirty="0" err="1">
                <a:solidFill>
                  <a:schemeClr val="bg1"/>
                </a:solidFill>
                <a:cs typeface="Calibri" panose="020F0502020204030204" pitchFamily="34" charset="0"/>
              </a:rPr>
              <a:t>theater</a:t>
            </a:r>
            <a:r>
              <a:rPr lang="pt-BR" altLang="pt-BR" sz="2000" dirty="0">
                <a:solidFill>
                  <a:schemeClr val="bg1"/>
                </a:solidFill>
                <a:cs typeface="Calibri" panose="020F0502020204030204" pitchFamily="34" charset="0"/>
              </a:rPr>
              <a:t> surround” em um intervalo de até 10 termos separando os dois termos sendo pesquisados.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3F7970-BCC0-4825-A24D-590FDEABC060}"/>
              </a:ext>
            </a:extLst>
          </p:cNvPr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F8A018-3C5A-4B21-8FF5-D71C14C1F74C}"/>
              </a:ext>
            </a:extLst>
          </p:cNvPr>
          <p:cNvSpPr txBox="1"/>
          <p:nvPr/>
        </p:nvSpPr>
        <p:spPr>
          <a:xfrm>
            <a:off x="468232" y="1052736"/>
            <a:ext cx="8568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Solr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Layer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Request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Handler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 Proximidade 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Wildcard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1773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B99D7619-2D15-41CA-82A2-6C68E72F5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64" y="2996953"/>
            <a:ext cx="8229600" cy="3456384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pt-BR" sz="2400" dirty="0">
                <a:solidFill>
                  <a:schemeClr val="bg1"/>
                </a:solidFill>
                <a:cs typeface="Calibri" panose="020F0502020204030204" pitchFamily="34" charset="0"/>
              </a:rPr>
              <a:t>Wildcard</a:t>
            </a:r>
            <a:r>
              <a:rPr lang="en-US" altLang="pt-BR" sz="2400" dirty="0">
                <a:solidFill>
                  <a:schemeClr val="bg1"/>
                </a:solidFill>
              </a:rPr>
              <a:t> </a:t>
            </a:r>
          </a:p>
          <a:p>
            <a:pPr lvl="2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dirty="0" err="1">
                <a:solidFill>
                  <a:schemeClr val="bg1"/>
                </a:solidFill>
                <a:cs typeface="Calibri" panose="020F0502020204030204" pitchFamily="34" charset="0"/>
              </a:rPr>
              <a:t>pla?e</a:t>
            </a: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		(plate </a:t>
            </a:r>
            <a:r>
              <a:rPr lang="en-US" altLang="pt-BR" dirty="0" err="1">
                <a:solidFill>
                  <a:schemeClr val="bg1"/>
                </a:solidFill>
                <a:cs typeface="Calibri" panose="020F0502020204030204" pitchFamily="34" charset="0"/>
              </a:rPr>
              <a:t>ou</a:t>
            </a: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 place </a:t>
            </a:r>
            <a:r>
              <a:rPr lang="en-US" altLang="pt-BR" dirty="0" err="1">
                <a:solidFill>
                  <a:schemeClr val="bg1"/>
                </a:solidFill>
                <a:cs typeface="Calibri" panose="020F0502020204030204" pitchFamily="34" charset="0"/>
              </a:rPr>
              <a:t>ou</a:t>
            </a: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 plane)</a:t>
            </a:r>
          </a:p>
          <a:p>
            <a:pPr lvl="2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dirty="0" err="1">
                <a:solidFill>
                  <a:schemeClr val="bg1"/>
                </a:solidFill>
                <a:cs typeface="Calibri" panose="020F0502020204030204" pitchFamily="34" charset="0"/>
              </a:rPr>
              <a:t>practic</a:t>
            </a: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*	(practice </a:t>
            </a:r>
            <a:r>
              <a:rPr lang="en-US" altLang="pt-BR" dirty="0" err="1">
                <a:solidFill>
                  <a:schemeClr val="bg1"/>
                </a:solidFill>
                <a:cs typeface="Calibri" panose="020F0502020204030204" pitchFamily="34" charset="0"/>
              </a:rPr>
              <a:t>ou</a:t>
            </a: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 practical </a:t>
            </a:r>
            <a:r>
              <a:rPr lang="en-US" altLang="pt-BR" dirty="0" err="1">
                <a:solidFill>
                  <a:schemeClr val="bg1"/>
                </a:solidFill>
                <a:cs typeface="Calibri" panose="020F0502020204030204" pitchFamily="34" charset="0"/>
              </a:rPr>
              <a:t>ou</a:t>
            </a: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 practically)</a:t>
            </a:r>
          </a:p>
          <a:p>
            <a:pPr lvl="1">
              <a:lnSpc>
                <a:spcPct val="80000"/>
              </a:lnSpc>
            </a:pPr>
            <a:endParaRPr lang="en-US" altLang="pt-BR" sz="2400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3F7970-BCC0-4825-A24D-590FDEABC060}"/>
              </a:ext>
            </a:extLst>
          </p:cNvPr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F8A018-3C5A-4B21-8FF5-D71C14C1F74C}"/>
              </a:ext>
            </a:extLst>
          </p:cNvPr>
          <p:cNvSpPr txBox="1"/>
          <p:nvPr/>
        </p:nvSpPr>
        <p:spPr>
          <a:xfrm>
            <a:off x="468232" y="1052736"/>
            <a:ext cx="8568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Solr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Layer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Request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Handler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 Proximidade 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Wildcard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7958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B99D7619-2D15-41CA-82A2-6C68E72F5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3361059"/>
            <a:ext cx="8229600" cy="2948261"/>
          </a:xfrm>
        </p:spPr>
        <p:txBody>
          <a:bodyPr>
            <a:noAutofit/>
          </a:bodyPr>
          <a:lstStyle/>
          <a:p>
            <a:pPr lvl="2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planting~0.75	(granting or planning)</a:t>
            </a:r>
          </a:p>
          <a:p>
            <a:pPr lvl="2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roam~		(default is 0.5)</a:t>
            </a:r>
          </a:p>
          <a:p>
            <a:pPr lvl="1">
              <a:lnSpc>
                <a:spcPct val="80000"/>
              </a:lnSpc>
            </a:pPr>
            <a:endParaRPr lang="en-US" altLang="pt-BR" sz="2400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3F7970-BCC0-4825-A24D-590FDEABC060}"/>
              </a:ext>
            </a:extLst>
          </p:cNvPr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F8A018-3C5A-4B21-8FF5-D71C14C1F74C}"/>
              </a:ext>
            </a:extLst>
          </p:cNvPr>
          <p:cNvSpPr txBox="1"/>
          <p:nvPr/>
        </p:nvSpPr>
        <p:spPr>
          <a:xfrm>
            <a:off x="468232" y="1052736"/>
            <a:ext cx="8568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Solr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Layer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Request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Handler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Fuzzy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distância como similaridade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0356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B99D7619-2D15-41CA-82A2-6C68E72F5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2924944"/>
            <a:ext cx="8229600" cy="3816424"/>
          </a:xfrm>
        </p:spPr>
        <p:txBody>
          <a:bodyPr>
            <a:noAutofit/>
          </a:bodyPr>
          <a:lstStyle/>
          <a:p>
            <a:pPr marL="914400" lvl="2" indent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Range</a:t>
            </a:r>
          </a:p>
          <a:p>
            <a:pPr lvl="2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date:</a:t>
            </a:r>
            <a:r>
              <a:rPr lang="en-US" altLang="pt-BR" b="1" dirty="0">
                <a:solidFill>
                  <a:schemeClr val="bg1"/>
                </a:solidFill>
                <a:cs typeface="Calibri" panose="020F0502020204030204" pitchFamily="34" charset="0"/>
              </a:rPr>
              <a:t>[</a:t>
            </a: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05072017 TO 05232017</a:t>
            </a:r>
            <a:r>
              <a:rPr lang="en-US" altLang="pt-BR" b="1" dirty="0">
                <a:solidFill>
                  <a:schemeClr val="bg1"/>
                </a:solidFill>
                <a:cs typeface="Calibri" panose="020F0502020204030204" pitchFamily="34" charset="0"/>
              </a:rPr>
              <a:t>]</a:t>
            </a: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	         (inclusive)</a:t>
            </a:r>
          </a:p>
          <a:p>
            <a:pPr lvl="2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author: </a:t>
            </a:r>
            <a:r>
              <a:rPr lang="en-US" altLang="pt-BR" b="1" dirty="0">
                <a:solidFill>
                  <a:schemeClr val="bg1"/>
                </a:solidFill>
                <a:cs typeface="Calibri" panose="020F0502020204030204" pitchFamily="34" charset="0"/>
              </a:rPr>
              <a:t>{</a:t>
            </a: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Alex TO Bruno</a:t>
            </a:r>
            <a:r>
              <a:rPr lang="en-US" altLang="pt-BR" b="1" dirty="0">
                <a:solidFill>
                  <a:schemeClr val="bg1"/>
                </a:solidFill>
                <a:cs typeface="Calibri" panose="020F0502020204030204" pitchFamily="34" charset="0"/>
              </a:rPr>
              <a:t>}</a:t>
            </a: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	                    (exclusive)</a:t>
            </a:r>
          </a:p>
          <a:p>
            <a:pPr lvl="2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solidFill>
                  <a:schemeClr val="bg1"/>
                </a:solidFill>
                <a:cs typeface="Calibri" panose="020F0502020204030204" pitchFamily="34" charset="0"/>
              </a:rPr>
              <a:t>Especifica um intervalo de busca para os dados por meio de dois parâmetros, o limite máximo e o mínimo.</a:t>
            </a:r>
          </a:p>
          <a:p>
            <a:pPr lvl="1">
              <a:lnSpc>
                <a:spcPct val="80000"/>
              </a:lnSpc>
            </a:pPr>
            <a:endParaRPr lang="en-US" altLang="pt-BR" sz="2400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3F7970-BCC0-4825-A24D-590FDEABC060}"/>
              </a:ext>
            </a:extLst>
          </p:cNvPr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F8A018-3C5A-4B21-8FF5-D71C14C1F74C}"/>
              </a:ext>
            </a:extLst>
          </p:cNvPr>
          <p:cNvSpPr txBox="1"/>
          <p:nvPr/>
        </p:nvSpPr>
        <p:spPr>
          <a:xfrm>
            <a:off x="468232" y="1052736"/>
            <a:ext cx="8568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Solr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Layer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Request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Handler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 Range e Ranking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8309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B99D7619-2D15-41CA-82A2-6C68E72F5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2852936"/>
            <a:ext cx="8229600" cy="3816424"/>
          </a:xfrm>
        </p:spPr>
        <p:txBody>
          <a:bodyPr>
            <a:noAutofit/>
          </a:bodyPr>
          <a:lstStyle/>
          <a:p>
            <a:pPr marL="914400" lvl="2" indent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Ranking com </a:t>
            </a:r>
            <a:r>
              <a:rPr lang="en-US" altLang="pt-BR" dirty="0" err="1">
                <a:solidFill>
                  <a:schemeClr val="bg1"/>
                </a:solidFill>
                <a:cs typeface="Calibri" panose="020F0502020204030204" pitchFamily="34" charset="0"/>
              </a:rPr>
              <a:t>relevância</a:t>
            </a: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  </a:t>
            </a:r>
            <a:r>
              <a:rPr lang="en-US" altLang="pt-BR" b="1" dirty="0">
                <a:solidFill>
                  <a:schemeClr val="bg1"/>
                </a:solidFill>
                <a:cs typeface="Calibri" panose="020F0502020204030204" pitchFamily="34" charset="0"/>
              </a:rPr>
              <a:t>^</a:t>
            </a:r>
          </a:p>
          <a:p>
            <a:pPr lvl="2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dirty="0" err="1">
                <a:solidFill>
                  <a:schemeClr val="bg1"/>
                </a:solidFill>
                <a:cs typeface="Calibri" panose="020F0502020204030204" pitchFamily="34" charset="0"/>
              </a:rPr>
              <a:t>title:“Bell</a:t>
            </a: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” author:“Hemmingway”^3.0</a:t>
            </a:r>
          </a:p>
          <a:p>
            <a:pPr lvl="2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Valor Default 1. </a:t>
            </a:r>
            <a:r>
              <a:rPr lang="en-US" altLang="pt-BR" dirty="0" err="1">
                <a:solidFill>
                  <a:schemeClr val="bg1"/>
                </a:solidFill>
                <a:cs typeface="Calibri" panose="020F0502020204030204" pitchFamily="34" charset="0"/>
              </a:rPr>
              <a:t>Pode</a:t>
            </a: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altLang="pt-BR" dirty="0" err="1">
                <a:solidFill>
                  <a:schemeClr val="bg1"/>
                </a:solidFill>
                <a:cs typeface="Calibri" panose="020F0502020204030204" pitchFamily="34" charset="0"/>
              </a:rPr>
              <a:t>ser</a:t>
            </a: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 &lt;1 (</a:t>
            </a:r>
            <a:r>
              <a:rPr lang="en-US" altLang="pt-BR" dirty="0" err="1">
                <a:solidFill>
                  <a:schemeClr val="bg1"/>
                </a:solidFill>
                <a:cs typeface="Calibri" panose="020F0502020204030204" pitchFamily="34" charset="0"/>
              </a:rPr>
              <a:t>como</a:t>
            </a: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 0.2)</a:t>
            </a:r>
          </a:p>
          <a:p>
            <a:pPr lvl="2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chemeClr val="bg1"/>
                </a:solidFill>
                <a:cs typeface="Calibri" panose="020F0502020204030204" pitchFamily="34" charset="0"/>
              </a:rPr>
              <a:t> indica um termo da pesquisa como sendo mais relevante, assim os resultados que tiverem o termo relevante irão aparecer em primeiro. A indicação de um termo como relevante é feita pela adição do caractere “^” logo após o termo sendo pesquisado, seguido por um fator de relevância (um inteiro), quanto maior o fator de relevância, mais relevante é o termo.</a:t>
            </a:r>
            <a:endParaRPr lang="en-US" altLang="pt-BR" sz="1600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lvl="1">
              <a:lnSpc>
                <a:spcPct val="80000"/>
              </a:lnSpc>
            </a:pPr>
            <a:endParaRPr lang="en-US" altLang="pt-BR" sz="2400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3F7970-BCC0-4825-A24D-590FDEABC060}"/>
              </a:ext>
            </a:extLst>
          </p:cNvPr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F8A018-3C5A-4B21-8FF5-D71C14C1F74C}"/>
              </a:ext>
            </a:extLst>
          </p:cNvPr>
          <p:cNvSpPr txBox="1"/>
          <p:nvPr/>
        </p:nvSpPr>
        <p:spPr>
          <a:xfrm>
            <a:off x="468232" y="1052736"/>
            <a:ext cx="8568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Solr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Layer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Request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Handler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 Range e Ranking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824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ítulo 1"/>
          <p:cNvSpPr>
            <a:spLocks noGrp="1"/>
          </p:cNvSpPr>
          <p:nvPr>
            <p:ph type="title" idx="4294967295"/>
          </p:nvPr>
        </p:nvSpPr>
        <p:spPr>
          <a:xfrm>
            <a:off x="914400" y="214313"/>
            <a:ext cx="8229600" cy="454025"/>
          </a:xfrm>
        </p:spPr>
        <p:txBody>
          <a:bodyPr>
            <a:noAutofit/>
          </a:bodyPr>
          <a:lstStyle/>
          <a:p>
            <a:pPr algn="l"/>
            <a:r>
              <a:rPr lang="pt-BR" sz="3200" b="1" i="0" dirty="0">
                <a:solidFill>
                  <a:schemeClr val="bg1"/>
                </a:solidFill>
              </a:rPr>
              <a:t>Web Semântica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9512" y="1196752"/>
            <a:ext cx="82295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Um animal? 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3F649B-15E8-431B-B08E-314A277A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636912"/>
            <a:ext cx="5651903" cy="352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B99D7619-2D15-41CA-82A2-6C68E72F5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2924944"/>
            <a:ext cx="8229600" cy="3308301"/>
          </a:xfrm>
        </p:spPr>
        <p:txBody>
          <a:bodyPr>
            <a:noAutofit/>
          </a:bodyPr>
          <a:lstStyle/>
          <a:p>
            <a:pPr lvl="2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“Linux OS” </a:t>
            </a:r>
            <a:r>
              <a:rPr lang="en-US" altLang="pt-BR" b="1" dirty="0">
                <a:solidFill>
                  <a:schemeClr val="bg1"/>
                </a:solidFill>
                <a:cs typeface="Calibri" panose="020F0502020204030204" pitchFamily="34" charset="0"/>
              </a:rPr>
              <a:t>AND</a:t>
            </a: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 system </a:t>
            </a:r>
          </a:p>
          <a:p>
            <a:pPr lvl="2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Linux </a:t>
            </a:r>
            <a:r>
              <a:rPr lang="en-US" altLang="pt-BR" b="1" dirty="0">
                <a:solidFill>
                  <a:schemeClr val="bg1"/>
                </a:solidFill>
                <a:cs typeface="Calibri" panose="020F0502020204030204" pitchFamily="34" charset="0"/>
              </a:rPr>
              <a:t>OR </a:t>
            </a: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system,  Linux system</a:t>
            </a:r>
          </a:p>
          <a:p>
            <a:pPr lvl="2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b="1" dirty="0">
                <a:solidFill>
                  <a:schemeClr val="bg1"/>
                </a:solidFill>
                <a:cs typeface="Calibri" panose="020F0502020204030204" pitchFamily="34" charset="0"/>
              </a:rPr>
              <a:t>+</a:t>
            </a: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Linux system</a:t>
            </a:r>
          </a:p>
          <a:p>
            <a:pPr lvl="2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b="1" dirty="0">
                <a:solidFill>
                  <a:schemeClr val="bg1"/>
                </a:solidFill>
                <a:cs typeface="Calibri" panose="020F0502020204030204" pitchFamily="34" charset="0"/>
              </a:rPr>
              <a:t>+</a:t>
            </a: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Linux </a:t>
            </a:r>
            <a:r>
              <a:rPr lang="en-US" altLang="pt-BR" b="1" dirty="0">
                <a:solidFill>
                  <a:schemeClr val="bg1"/>
                </a:solidFill>
                <a:cs typeface="Calibri" panose="020F0502020204030204" pitchFamily="34" charset="0"/>
              </a:rPr>
              <a:t>–</a:t>
            </a: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system</a:t>
            </a:r>
          </a:p>
          <a:p>
            <a:pPr lvl="1">
              <a:lnSpc>
                <a:spcPct val="80000"/>
              </a:lnSpc>
            </a:pPr>
            <a:endParaRPr lang="en-US" altLang="pt-BR" sz="2400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3F7970-BCC0-4825-A24D-590FDEABC060}"/>
              </a:ext>
            </a:extLst>
          </p:cNvPr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F8A018-3C5A-4B21-8FF5-D71C14C1F74C}"/>
              </a:ext>
            </a:extLst>
          </p:cNvPr>
          <p:cNvSpPr txBox="1"/>
          <p:nvPr/>
        </p:nvSpPr>
        <p:spPr>
          <a:xfrm>
            <a:off x="468232" y="1052736"/>
            <a:ext cx="86757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Solr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Layer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Request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Handler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operadores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boleanos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AND, "+", OR, NOT e "-"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363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B99D7619-2D15-41CA-82A2-6C68E72F5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3645024"/>
            <a:ext cx="8229600" cy="2588221"/>
          </a:xfrm>
        </p:spPr>
        <p:txBody>
          <a:bodyPr>
            <a:noAutofit/>
          </a:bodyPr>
          <a:lstStyle/>
          <a:p>
            <a:pPr lvl="2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Title: (+</a:t>
            </a:r>
            <a:r>
              <a:rPr lang="en-US" altLang="pt-BR" dirty="0" err="1">
                <a:solidFill>
                  <a:schemeClr val="bg1"/>
                </a:solidFill>
                <a:cs typeface="Calibri" panose="020F0502020204030204" pitchFamily="34" charset="0"/>
              </a:rPr>
              <a:t>linux</a:t>
            </a:r>
            <a:r>
              <a:rPr lang="en-US" altLang="pt-BR" dirty="0">
                <a:solidFill>
                  <a:schemeClr val="bg1"/>
                </a:solidFill>
                <a:cs typeface="Calibri" panose="020F0502020204030204" pitchFamily="34" charset="0"/>
              </a:rPr>
              <a:t> +”operating system”)</a:t>
            </a:r>
          </a:p>
          <a:p>
            <a:pPr marL="914400" lvl="2" indent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pt-BR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3F7970-BCC0-4825-A24D-590FDEABC060}"/>
              </a:ext>
            </a:extLst>
          </p:cNvPr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F8A018-3C5A-4B21-8FF5-D71C14C1F74C}"/>
              </a:ext>
            </a:extLst>
          </p:cNvPr>
          <p:cNvSpPr txBox="1"/>
          <p:nvPr/>
        </p:nvSpPr>
        <p:spPr>
          <a:xfrm>
            <a:off x="468232" y="1052736"/>
            <a:ext cx="8675768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Solr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Layer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Request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Handler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 </a:t>
            </a:r>
            <a:r>
              <a:rPr kumimoji="0" lang="en-US" alt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Grouping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774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C08A99-B3F2-44BA-B587-CC643F1F9E74}"/>
              </a:ext>
            </a:extLst>
          </p:cNvPr>
          <p:cNvSpPr txBox="1"/>
          <p:nvPr/>
        </p:nvSpPr>
        <p:spPr>
          <a:xfrm>
            <a:off x="468232" y="1052736"/>
            <a:ext cx="8568264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Solr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Layer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Facets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Components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 Entradas (Inputs)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Duas maneiras para agrupar os resultados de pesquisa: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Faceting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clustering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648271"/>
      </p:ext>
    </p:extLst>
  </p:cSld>
  <p:clrMapOvr>
    <a:masterClrMapping/>
  </p:clrMapOvr>
  <p:transition advClick="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C08A99-B3F2-44BA-B587-CC643F1F9E74}"/>
              </a:ext>
            </a:extLst>
          </p:cNvPr>
          <p:cNvSpPr txBox="1"/>
          <p:nvPr/>
        </p:nvSpPr>
        <p:spPr>
          <a:xfrm>
            <a:off x="468232" y="1052736"/>
            <a:ext cx="856826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Solr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Layer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Faceting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site CNET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A2013EA-F76E-4A03-A85C-5C9AD70E4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068960"/>
            <a:ext cx="5715000" cy="28575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C95E3D9-41F8-4D62-8137-405716702E8F}"/>
              </a:ext>
            </a:extLst>
          </p:cNvPr>
          <p:cNvSpPr/>
          <p:nvPr/>
        </p:nvSpPr>
        <p:spPr>
          <a:xfrm>
            <a:off x="6219041" y="3058743"/>
            <a:ext cx="2746666" cy="3378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Usa campos definidos quando os aplicativos de pesquisa foram indexados. 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No exemplo esses campos incluem categorias de informações que são úteis para descrever câmeras digitais: fabricante, resolução e alcance do zoom.</a:t>
            </a:r>
          </a:p>
        </p:txBody>
      </p:sp>
    </p:spTree>
    <p:extLst>
      <p:ext uri="{BB962C8B-B14F-4D97-AF65-F5344CB8AC3E}">
        <p14:creationId xmlns:p14="http://schemas.microsoft.com/office/powerpoint/2010/main" val="423110761"/>
      </p:ext>
    </p:extLst>
  </p:cSld>
  <p:clrMapOvr>
    <a:masterClrMapping/>
  </p:clrMapOvr>
  <p:transition advClick="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C08A99-B3F2-44BA-B587-CC643F1F9E74}"/>
              </a:ext>
            </a:extLst>
          </p:cNvPr>
          <p:cNvSpPr txBox="1"/>
          <p:nvPr/>
        </p:nvSpPr>
        <p:spPr>
          <a:xfrm>
            <a:off x="468232" y="1052736"/>
            <a:ext cx="8568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Solr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Layer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Faceting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site CNET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A2013EA-F76E-4A03-A85C-5C9AD70E4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0" y="2967700"/>
            <a:ext cx="2701026" cy="135051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C95E3D9-41F8-4D62-8137-405716702E8F}"/>
              </a:ext>
            </a:extLst>
          </p:cNvPr>
          <p:cNvSpPr/>
          <p:nvPr/>
        </p:nvSpPr>
        <p:spPr>
          <a:xfrm>
            <a:off x="3369459" y="2840161"/>
            <a:ext cx="53790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q=*:*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&amp;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facet.pivot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=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cat,popularity,inStock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&amp;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facet.pivot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=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popularity,cat&amp;facet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=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true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&amp;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facet.field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=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cat&amp;facet.limit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=5 &amp;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rows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=0&amp;wt=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json&amp;indent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=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true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&amp;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facet.pivot.mincount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=2o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f.price.facet.interval.set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=[0,10]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&amp;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f.price.facet.interval.set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=(10,100]</a:t>
            </a:r>
          </a:p>
        </p:txBody>
      </p:sp>
    </p:spTree>
    <p:extLst>
      <p:ext uri="{BB962C8B-B14F-4D97-AF65-F5344CB8AC3E}">
        <p14:creationId xmlns:p14="http://schemas.microsoft.com/office/powerpoint/2010/main" val="3651092246"/>
      </p:ext>
    </p:extLst>
  </p:cSld>
  <p:clrMapOvr>
    <a:masterClrMapping/>
  </p:clrMapOvr>
  <p:transition advClick="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9552" y="188640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Semântica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C08A99-B3F2-44BA-B587-CC643F1F9E74}"/>
              </a:ext>
            </a:extLst>
          </p:cNvPr>
          <p:cNvSpPr txBox="1"/>
          <p:nvPr/>
        </p:nvSpPr>
        <p:spPr>
          <a:xfrm>
            <a:off x="468232" y="1052736"/>
            <a:ext cx="8568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Solr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Layer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Indexação e Busca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Response Writer -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Highlighting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hl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265AE72-769C-49B5-ACFB-C8A29FCB2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64" y="3068960"/>
            <a:ext cx="9144000" cy="361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16380"/>
      </p:ext>
    </p:extLst>
  </p:cSld>
  <p:clrMapOvr>
    <a:masterClrMapping/>
  </p:clrMapOvr>
  <p:transition advClick="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 bwMode="auto">
          <a:xfrm>
            <a:off x="0" y="980728"/>
            <a:ext cx="9144000" cy="587727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5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Web </a:t>
            </a:r>
            <a:r>
              <a:rPr lang="en-US" dirty="0" err="1"/>
              <a:t>Semântica</a:t>
            </a:r>
            <a:endParaRPr lang="el-GR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24140" y="1196752"/>
            <a:ext cx="8352928" cy="53285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Rede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Globo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+2 mil novas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matérias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por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dia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ü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+15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milhões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de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usuários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diferentes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todo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dia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itchFamily="2" charset="2"/>
              <a:buChar char="ü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16hr/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mês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das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pessoas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na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Web =&gt; 20%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na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G1 e Globo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Esportes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itchFamily="2" charset="2"/>
              <a:buChar char="ü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itchFamily="2" charset="2"/>
              <a:buChar char="ü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Plataforma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: </a:t>
            </a:r>
          </a:p>
          <a:p>
            <a:pPr marL="1657350" marR="0" lvl="3" indent="-28575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Lucene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, Apache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Solr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,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Elasticsearch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</a:p>
          <a:p>
            <a:pPr marL="2114550" marR="0" lvl="4" indent="-28575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180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requisições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por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segundo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em 100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milisegundos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por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consulta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  <a:p>
            <a:pPr marL="1657350" marR="0" lvl="3" indent="-28575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API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Brainiak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–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criada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na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Globo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para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hipermidia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e RDF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446" y="1192741"/>
            <a:ext cx="23145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117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 bwMode="auto">
          <a:xfrm>
            <a:off x="0" y="980728"/>
            <a:ext cx="9144000" cy="587727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5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Web </a:t>
            </a:r>
            <a:r>
              <a:rPr lang="en-US" dirty="0" err="1"/>
              <a:t>Semântica</a:t>
            </a:r>
            <a:endParaRPr lang="el-GR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85804" y="1411015"/>
            <a:ext cx="8352928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Rede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Globo –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Associação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com 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Vocabulários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Controlados</a:t>
            </a:r>
            <a:endParaRPr kumimoji="0" lang="en-US" sz="2400" b="0" i="1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060848"/>
            <a:ext cx="7629525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132856"/>
            <a:ext cx="744855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6510320" y="6175648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Rodrigo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Senra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- 2014</a:t>
            </a:r>
          </a:p>
        </p:txBody>
      </p:sp>
    </p:spTree>
    <p:extLst>
      <p:ext uri="{BB962C8B-B14F-4D97-AF65-F5344CB8AC3E}">
        <p14:creationId xmlns:p14="http://schemas.microsoft.com/office/powerpoint/2010/main" val="104768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auto">
          <a:xfrm>
            <a:off x="0" y="980728"/>
            <a:ext cx="9144000" cy="587727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5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Web </a:t>
            </a:r>
            <a:r>
              <a:rPr lang="en-US" dirty="0" err="1"/>
              <a:t>Semântica</a:t>
            </a:r>
            <a:endParaRPr lang="el-GR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1114400"/>
            <a:ext cx="8352928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Rede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Globo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–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Anotação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Semântica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00807"/>
            <a:ext cx="3024336" cy="4544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1107529"/>
            <a:ext cx="2390775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eta para a direita 6"/>
          <p:cNvSpPr/>
          <p:nvPr/>
        </p:nvSpPr>
        <p:spPr bwMode="auto">
          <a:xfrm>
            <a:off x="3203848" y="2420888"/>
            <a:ext cx="2088232" cy="720080"/>
          </a:xfrm>
          <a:prstGeom prst="rightArrow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563888" y="3068960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98% das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matérias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tem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anotações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semânticas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Extrator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automático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de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indivíduos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Sugestão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de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anotação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Menor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esforço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editorial</a:t>
            </a: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8511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 bwMode="auto">
          <a:xfrm>
            <a:off x="0" y="980728"/>
            <a:ext cx="9144000" cy="587727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5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Web </a:t>
            </a:r>
            <a:r>
              <a:rPr lang="en-US" dirty="0" err="1"/>
              <a:t>Semântica</a:t>
            </a:r>
            <a:endParaRPr lang="el-GR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980728"/>
            <a:ext cx="8352928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Rede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Globo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–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consulta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construída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23528" y="1556792"/>
            <a:ext cx="208823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Entidades</a:t>
            </a:r>
          </a:p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Base de conhecimento com Curadoria</a:t>
            </a:r>
          </a:p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Conteúdo estruturado</a:t>
            </a:r>
          </a:p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Organizou seu conteúdo (A-Z)</a:t>
            </a:r>
          </a:p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Schema.org</a:t>
            </a:r>
          </a:p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74625" marR="0" lvl="1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Consultas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intent,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desambiguation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, context inference, real time search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564816"/>
            <a:ext cx="6079328" cy="45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21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ítulo 1"/>
          <p:cNvSpPr>
            <a:spLocks noGrp="1"/>
          </p:cNvSpPr>
          <p:nvPr>
            <p:ph type="title" idx="4294967295"/>
          </p:nvPr>
        </p:nvSpPr>
        <p:spPr>
          <a:xfrm>
            <a:off x="914400" y="214313"/>
            <a:ext cx="8229600" cy="454025"/>
          </a:xfrm>
        </p:spPr>
        <p:txBody>
          <a:bodyPr>
            <a:noAutofit/>
          </a:bodyPr>
          <a:lstStyle/>
          <a:p>
            <a:pPr algn="l"/>
            <a:r>
              <a:rPr lang="pt-BR" sz="3200" b="1" i="0" dirty="0">
                <a:solidFill>
                  <a:schemeClr val="bg1"/>
                </a:solidFill>
              </a:rPr>
              <a:t>Web Semântica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9512" y="1196752"/>
            <a:ext cx="82295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Uma organização?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20D77D-419F-4F4E-A120-8533E8D2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765236"/>
            <a:ext cx="5328592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8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 bwMode="auto">
          <a:xfrm>
            <a:off x="0" y="980728"/>
            <a:ext cx="9144000" cy="587727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0" name="Picture 3" descr="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11" y="1581577"/>
            <a:ext cx="4659235" cy="2881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Web </a:t>
            </a:r>
            <a:r>
              <a:rPr lang="en-US" dirty="0" err="1"/>
              <a:t>Semântica</a:t>
            </a:r>
            <a:endParaRPr lang="el-GR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980728"/>
            <a:ext cx="8352928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Rede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Globo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–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Anotação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Semântica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</a:p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</p:txBody>
      </p:sp>
      <p:pic>
        <p:nvPicPr>
          <p:cNvPr id="9" name="Picture 3" descr="framework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619906"/>
            <a:ext cx="4788024" cy="3092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880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 bwMode="auto">
          <a:xfrm>
            <a:off x="0" y="980728"/>
            <a:ext cx="9144000" cy="587727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5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Web </a:t>
            </a:r>
            <a:r>
              <a:rPr lang="en-US" dirty="0" err="1"/>
              <a:t>Semântica</a:t>
            </a:r>
            <a:endParaRPr lang="el-GR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980728"/>
            <a:ext cx="8352928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Rede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Globo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–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Anotação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Semântica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</a:p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16" y="1772816"/>
            <a:ext cx="6385246" cy="417646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6958608" y="2519099"/>
            <a:ext cx="2077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 máquinas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 TB RAM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500 TB disco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2200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auto">
          <a:xfrm>
            <a:off x="0" y="980728"/>
            <a:ext cx="9180512" cy="587727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5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Web </a:t>
            </a:r>
            <a:r>
              <a:rPr lang="en-US" dirty="0" err="1"/>
              <a:t>Semântica</a:t>
            </a:r>
            <a:endParaRPr lang="el-GR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980728"/>
            <a:ext cx="8352928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Rede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Globo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4817" y="1412776"/>
            <a:ext cx="6505575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7092788" y="2566286"/>
            <a:ext cx="1547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SOLR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Virtuoso</a:t>
            </a:r>
          </a:p>
        </p:txBody>
      </p:sp>
    </p:spTree>
    <p:extLst>
      <p:ext uri="{BB962C8B-B14F-4D97-AF65-F5344CB8AC3E}">
        <p14:creationId xmlns:p14="http://schemas.microsoft.com/office/powerpoint/2010/main" val="41782893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 bwMode="auto">
          <a:xfrm>
            <a:off x="0" y="980728"/>
            <a:ext cx="9144000" cy="587727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5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Web </a:t>
            </a:r>
            <a:r>
              <a:rPr lang="en-US" dirty="0" err="1"/>
              <a:t>Semântica</a:t>
            </a:r>
            <a:endParaRPr lang="el-GR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980728"/>
            <a:ext cx="8352928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Rede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itchFamily="18" charset="2"/>
              </a:rPr>
              <a:t>Globo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Symbol" pitchFamily="18" charset="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57379"/>
            <a:ext cx="7632848" cy="4912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26166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6"/>
          <p:cNvSpPr>
            <a:spLocks noChangeArrowheads="1"/>
          </p:cNvSpPr>
          <p:nvPr/>
        </p:nvSpPr>
        <p:spPr bwMode="auto">
          <a:xfrm>
            <a:off x="4071934" y="2841804"/>
            <a:ext cx="4320425" cy="120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59" tIns="46030" rIns="92059" bIns="4603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Copyright © 2018  Prof. Jorge Surian</a:t>
            </a:r>
            <a:endParaRPr kumimoji="1" lang="en-US" altLang="pt-BR" sz="1200" b="0" i="0" u="none" strike="noStrike" kern="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pt-BR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Todos</a:t>
            </a:r>
            <a:r>
              <a:rPr kumimoji="1" lang="en-US" alt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direitos</a:t>
            </a:r>
            <a:r>
              <a:rPr kumimoji="1" lang="en-US" alt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reservados</a:t>
            </a:r>
            <a:r>
              <a:rPr kumimoji="1" lang="en-US" alt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kumimoji="1" lang="en-US" alt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Reprodução</a:t>
            </a:r>
            <a:r>
              <a:rPr kumimoji="1" lang="en-US" alt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ou</a:t>
            </a:r>
            <a:r>
              <a:rPr kumimoji="1" lang="en-US" alt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divulgação</a:t>
            </a:r>
            <a:r>
              <a:rPr kumimoji="1" lang="en-US" alt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total </a:t>
            </a:r>
            <a:r>
              <a:rPr kumimoji="1" lang="en-US" alt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ou</a:t>
            </a:r>
            <a:r>
              <a:rPr kumimoji="1" lang="en-US" alt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parcial</a:t>
            </a:r>
            <a:r>
              <a:rPr kumimoji="1" lang="en-US" alt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deste</a:t>
            </a:r>
            <a:r>
              <a:rPr kumimoji="1" lang="en-US" alt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documento</a:t>
            </a:r>
            <a:r>
              <a:rPr kumimoji="1" lang="en-US" alt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é </a:t>
            </a:r>
            <a:r>
              <a:rPr kumimoji="1" lang="en-US" alt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expressamente</a:t>
            </a:r>
            <a:r>
              <a:rPr kumimoji="1" lang="en-US" alt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proíbido</a:t>
            </a:r>
            <a:r>
              <a:rPr kumimoji="1" lang="en-US" alt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sem</a:t>
            </a:r>
            <a:r>
              <a:rPr kumimoji="1" lang="en-US" alt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kumimoji="1" lang="pt-BR" alt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consentimento formal, por escrito,</a:t>
            </a:r>
            <a:r>
              <a:rPr kumimoji="1" lang="en-US" alt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kumimoji="1" lang="en-US" alt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Professora</a:t>
            </a:r>
            <a:r>
              <a:rPr kumimoji="1" lang="en-US" alt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Regina Cantele (</a:t>
            </a:r>
            <a:r>
              <a:rPr kumimoji="1" lang="en-US" alt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autora</a:t>
            </a:r>
            <a:r>
              <a:rPr kumimoji="1" lang="en-US" alt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), que </a:t>
            </a:r>
            <a:r>
              <a:rPr kumimoji="1" lang="en-US" alt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gentilmente</a:t>
            </a:r>
            <a:r>
              <a:rPr kumimoji="1" lang="en-US" alt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autorizou</a:t>
            </a:r>
            <a:r>
              <a:rPr kumimoji="1" lang="en-US" alt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kumimoji="1" lang="en-US" alt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uso</a:t>
            </a:r>
            <a:r>
              <a:rPr kumimoji="1" lang="en-US" alt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desse</a:t>
            </a:r>
            <a:r>
              <a:rPr kumimoji="1" lang="en-US" alt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material.</a:t>
            </a:r>
          </a:p>
        </p:txBody>
      </p:sp>
    </p:spTree>
    <p:extLst>
      <p:ext uri="{BB962C8B-B14F-4D97-AF65-F5344CB8AC3E}">
        <p14:creationId xmlns:p14="http://schemas.microsoft.com/office/powerpoint/2010/main" val="2294567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ítulo 1"/>
          <p:cNvSpPr>
            <a:spLocks noGrp="1"/>
          </p:cNvSpPr>
          <p:nvPr>
            <p:ph type="title" idx="4294967295"/>
          </p:nvPr>
        </p:nvSpPr>
        <p:spPr>
          <a:xfrm>
            <a:off x="914400" y="214313"/>
            <a:ext cx="8229600" cy="454025"/>
          </a:xfrm>
        </p:spPr>
        <p:txBody>
          <a:bodyPr>
            <a:noAutofit/>
          </a:bodyPr>
          <a:lstStyle/>
          <a:p>
            <a:pPr algn="l"/>
            <a:r>
              <a:rPr lang="pt-BR" sz="3200" b="1" i="0" dirty="0">
                <a:solidFill>
                  <a:schemeClr val="bg1"/>
                </a:solidFill>
              </a:rPr>
              <a:t>Web Semântica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9512" y="1196752"/>
            <a:ext cx="8229599" cy="115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Um automóvel?</a:t>
            </a:r>
          </a:p>
        </p:txBody>
      </p:sp>
      <p:pic>
        <p:nvPicPr>
          <p:cNvPr id="5" name="Imagem 4">
            <a:hlinkClick r:id="rId2"/>
            <a:extLst>
              <a:ext uri="{FF2B5EF4-FFF2-40B4-BE49-F238E27FC236}">
                <a16:creationId xmlns:a16="http://schemas.microsoft.com/office/drawing/2014/main" id="{48EAFC99-5ECD-4592-9B59-A1D1D92BF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89" y="2347836"/>
            <a:ext cx="79152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8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FFFFCC"/>
      </a:dk2>
      <a:lt2>
        <a:srgbClr val="FFFFFF"/>
      </a:lt2>
      <a:accent1>
        <a:srgbClr val="C0C000"/>
      </a:accent1>
      <a:accent2>
        <a:srgbClr val="FF8000"/>
      </a:accent2>
      <a:accent3>
        <a:srgbClr val="FFFFE2"/>
      </a:accent3>
      <a:accent4>
        <a:srgbClr val="DADADA"/>
      </a:accent4>
      <a:accent5>
        <a:srgbClr val="DCDCAA"/>
      </a:accent5>
      <a:accent6>
        <a:srgbClr val="E77300"/>
      </a:accent6>
      <a:hlink>
        <a:srgbClr val="C00000"/>
      </a:hlink>
      <a:folHlink>
        <a:srgbClr val="80808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FFFFFF"/>
        </a:dk1>
        <a:lt1>
          <a:srgbClr val="FFFFFF"/>
        </a:lt1>
        <a:dk2>
          <a:srgbClr val="FFFFFF"/>
        </a:dk2>
        <a:lt2>
          <a:srgbClr val="000000"/>
        </a:lt2>
        <a:accent1>
          <a:srgbClr val="C0C000"/>
        </a:accent1>
        <a:accent2>
          <a:srgbClr val="FF8000"/>
        </a:accent2>
        <a:accent3>
          <a:srgbClr val="FFFFFF"/>
        </a:accent3>
        <a:accent4>
          <a:srgbClr val="DADADA"/>
        </a:accent4>
        <a:accent5>
          <a:srgbClr val="DCDCAA"/>
        </a:accent5>
        <a:accent6>
          <a:srgbClr val="E77300"/>
        </a:accent6>
        <a:hlink>
          <a:srgbClr val="C0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7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8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9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0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3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3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4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1_SpeakerTemplateDark">
  <a:themeElements>
    <a:clrScheme name="PASS SUMMIT 2012 1">
      <a:dk1>
        <a:sysClr val="windowText" lastClr="000000"/>
      </a:dk1>
      <a:lt1>
        <a:sysClr val="window" lastClr="FFFFFF"/>
      </a:lt1>
      <a:dk2>
        <a:srgbClr val="2B5377"/>
      </a:dk2>
      <a:lt2>
        <a:srgbClr val="EEECE1"/>
      </a:lt2>
      <a:accent1>
        <a:srgbClr val="FA761C"/>
      </a:accent1>
      <a:accent2>
        <a:srgbClr val="C00000"/>
      </a:accent2>
      <a:accent3>
        <a:srgbClr val="007891"/>
      </a:accent3>
      <a:accent4>
        <a:srgbClr val="FFC805"/>
      </a:accent4>
      <a:accent5>
        <a:srgbClr val="296A8E"/>
      </a:accent5>
      <a:accent6>
        <a:srgbClr val="72BA30"/>
      </a:accent6>
      <a:hlink>
        <a:srgbClr val="FA761C"/>
      </a:hlink>
      <a:folHlink>
        <a:srgbClr val="FA761C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5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3_Default Design">
  <a:themeElements>
    <a:clrScheme name="">
      <a:dk1>
        <a:srgbClr val="000000"/>
      </a:dk1>
      <a:lt1>
        <a:srgbClr val="FFFFFF"/>
      </a:lt1>
      <a:dk2>
        <a:srgbClr val="FFFFCC"/>
      </a:dk2>
      <a:lt2>
        <a:srgbClr val="FFFFFF"/>
      </a:lt2>
      <a:accent1>
        <a:srgbClr val="C0C000"/>
      </a:accent1>
      <a:accent2>
        <a:srgbClr val="FF8000"/>
      </a:accent2>
      <a:accent3>
        <a:srgbClr val="FFFFE2"/>
      </a:accent3>
      <a:accent4>
        <a:srgbClr val="DADADA"/>
      </a:accent4>
      <a:accent5>
        <a:srgbClr val="DCDCAA"/>
      </a:accent5>
      <a:accent6>
        <a:srgbClr val="E77300"/>
      </a:accent6>
      <a:hlink>
        <a:srgbClr val="C00000"/>
      </a:hlink>
      <a:folHlink>
        <a:srgbClr val="80808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FFFFFF"/>
        </a:dk1>
        <a:lt1>
          <a:srgbClr val="FFFFFF"/>
        </a:lt1>
        <a:dk2>
          <a:srgbClr val="FFFFFF"/>
        </a:dk2>
        <a:lt2>
          <a:srgbClr val="000000"/>
        </a:lt2>
        <a:accent1>
          <a:srgbClr val="C0C000"/>
        </a:accent1>
        <a:accent2>
          <a:srgbClr val="FF8000"/>
        </a:accent2>
        <a:accent3>
          <a:srgbClr val="FFFFFF"/>
        </a:accent3>
        <a:accent4>
          <a:srgbClr val="DADADA"/>
        </a:accent4>
        <a:accent5>
          <a:srgbClr val="DCDCAA"/>
        </a:accent5>
        <a:accent6>
          <a:srgbClr val="E77300"/>
        </a:accent6>
        <a:hlink>
          <a:srgbClr val="C0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1888184</TotalTime>
  <Pages>48</Pages>
  <Words>2638</Words>
  <Application>Microsoft Office PowerPoint</Application>
  <PresentationFormat>Apresentação na tela (4:3)</PresentationFormat>
  <Paragraphs>523</Paragraphs>
  <Slides>84</Slides>
  <Notes>41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22</vt:i4>
      </vt:variant>
      <vt:variant>
        <vt:lpstr>Títulos de slides</vt:lpstr>
      </vt:variant>
      <vt:variant>
        <vt:i4>84</vt:i4>
      </vt:variant>
    </vt:vector>
  </HeadingPairs>
  <TitlesOfParts>
    <vt:vector size="114" baseType="lpstr">
      <vt:lpstr>Arial</vt:lpstr>
      <vt:lpstr>Arial Unicode MS</vt:lpstr>
      <vt:lpstr>Calibri</vt:lpstr>
      <vt:lpstr>Helvetica</vt:lpstr>
      <vt:lpstr>Helvetica Light</vt:lpstr>
      <vt:lpstr>Rokkitt</vt:lpstr>
      <vt:lpstr>Square721 BT</vt:lpstr>
      <vt:lpstr>Wingdings</vt:lpstr>
      <vt:lpstr>Default Design</vt:lpstr>
      <vt:lpstr>1_PASS 2011_SpeakerTemplateDark</vt:lpstr>
      <vt:lpstr>Tema do Office</vt:lpstr>
      <vt:lpstr>1_Personalizar design</vt:lpstr>
      <vt:lpstr>Personalizar design</vt:lpstr>
      <vt:lpstr>4_Personalizar design</vt:lpstr>
      <vt:lpstr>5_Personalizar design</vt:lpstr>
      <vt:lpstr>1_Tema do Office</vt:lpstr>
      <vt:lpstr>6_Personalizar design</vt:lpstr>
      <vt:lpstr>7_Personalizar design</vt:lpstr>
      <vt:lpstr>8_Personalizar design</vt:lpstr>
      <vt:lpstr>9_Personalizar design</vt:lpstr>
      <vt:lpstr>10_Personalizar design</vt:lpstr>
      <vt:lpstr>2_Personalizar design</vt:lpstr>
      <vt:lpstr>3_Personalizar design</vt:lpstr>
      <vt:lpstr>11_Personalizar design</vt:lpstr>
      <vt:lpstr>12_Personalizar design</vt:lpstr>
      <vt:lpstr>13_Personalizar design</vt:lpstr>
      <vt:lpstr>14_Personalizar design</vt:lpstr>
      <vt:lpstr>15_Personalizar design</vt:lpstr>
      <vt:lpstr>3_Default Design</vt:lpstr>
      <vt:lpstr>16_Personalizar design</vt:lpstr>
      <vt:lpstr>Apresentação do PowerPoint</vt:lpstr>
      <vt:lpstr>Apresentação do PowerPoint</vt:lpstr>
      <vt:lpstr>Apresentação do PowerPoint</vt:lpstr>
      <vt:lpstr>Web Semântica</vt:lpstr>
      <vt:lpstr>Web Semântica</vt:lpstr>
      <vt:lpstr>Web Semântica</vt:lpstr>
      <vt:lpstr>Web Semântica</vt:lpstr>
      <vt:lpstr>Web Semântica</vt:lpstr>
      <vt:lpstr>Web Semântica</vt:lpstr>
      <vt:lpstr>Web Semântica</vt:lpstr>
      <vt:lpstr>Web Semântica</vt:lpstr>
      <vt:lpstr>Web Semântica</vt:lpstr>
      <vt:lpstr>Apresentação do PowerPoint</vt:lpstr>
      <vt:lpstr>Apresentação do PowerPoint</vt:lpstr>
      <vt:lpstr>Apresentação do PowerPoint</vt:lpstr>
      <vt:lpstr>Apresentação do PowerPoint</vt:lpstr>
      <vt:lpstr>Web Semântica</vt:lpstr>
      <vt:lpstr>Apresentação do PowerPoint</vt:lpstr>
      <vt:lpstr>Web Semântica</vt:lpstr>
      <vt:lpstr>Web Semântica</vt:lpstr>
      <vt:lpstr>Web Semântica</vt:lpstr>
      <vt:lpstr>Apresentação do PowerPoint</vt:lpstr>
      <vt:lpstr>Web Semântica</vt:lpstr>
      <vt:lpstr>Apresentação do PowerPoint</vt:lpstr>
      <vt:lpstr>Apresentação do PowerPoint</vt:lpstr>
      <vt:lpstr>Web Semântica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Web Semântica</vt:lpstr>
      <vt:lpstr>Web Semântica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Web Semântica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Web Semântica</vt:lpstr>
      <vt:lpstr>Web Semântica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Web Semântica</vt:lpstr>
      <vt:lpstr>Web Semântica</vt:lpstr>
      <vt:lpstr>Web Semântica</vt:lpstr>
      <vt:lpstr>Web Semântica</vt:lpstr>
      <vt:lpstr>Web Semântica</vt:lpstr>
      <vt:lpstr>Web Semântica</vt:lpstr>
      <vt:lpstr>Web Semântica</vt:lpstr>
      <vt:lpstr>Web Semântica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Regina Cláudia Cantele</dc:creator>
  <cp:lastModifiedBy>Jorge Luiz Surian</cp:lastModifiedBy>
  <cp:revision>986</cp:revision>
  <cp:lastPrinted>2016-07-28T11:52:04Z</cp:lastPrinted>
  <dcterms:created xsi:type="dcterms:W3CDTF">1996-05-28T10:56:08Z</dcterms:created>
  <dcterms:modified xsi:type="dcterms:W3CDTF">2018-12-11T19:21:17Z</dcterms:modified>
</cp:coreProperties>
</file>